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1"/>
  </p:notesMasterIdLst>
  <p:sldIdLst>
    <p:sldId id="354" r:id="rId2"/>
    <p:sldId id="398" r:id="rId3"/>
    <p:sldId id="399" r:id="rId4"/>
    <p:sldId id="400" r:id="rId5"/>
    <p:sldId id="401" r:id="rId6"/>
    <p:sldId id="402" r:id="rId7"/>
    <p:sldId id="407" r:id="rId8"/>
    <p:sldId id="403" r:id="rId9"/>
    <p:sldId id="405" r:id="rId10"/>
    <p:sldId id="406" r:id="rId11"/>
    <p:sldId id="404" r:id="rId12"/>
    <p:sldId id="364" r:id="rId13"/>
    <p:sldId id="355" r:id="rId14"/>
    <p:sldId id="356" r:id="rId15"/>
    <p:sldId id="357" r:id="rId16"/>
    <p:sldId id="358" r:id="rId17"/>
    <p:sldId id="359" r:id="rId18"/>
    <p:sldId id="360" r:id="rId19"/>
    <p:sldId id="361" r:id="rId20"/>
    <p:sldId id="362" r:id="rId21"/>
    <p:sldId id="365" r:id="rId22"/>
    <p:sldId id="363" r:id="rId23"/>
    <p:sldId id="366" r:id="rId24"/>
    <p:sldId id="367" r:id="rId25"/>
    <p:sldId id="368" r:id="rId26"/>
    <p:sldId id="370" r:id="rId27"/>
    <p:sldId id="369" r:id="rId28"/>
    <p:sldId id="371" r:id="rId29"/>
    <p:sldId id="372" r:id="rId30"/>
    <p:sldId id="373" r:id="rId31"/>
    <p:sldId id="374" r:id="rId32"/>
    <p:sldId id="375" r:id="rId33"/>
    <p:sldId id="376" r:id="rId34"/>
    <p:sldId id="377" r:id="rId35"/>
    <p:sldId id="378" r:id="rId36"/>
    <p:sldId id="379" r:id="rId37"/>
    <p:sldId id="380" r:id="rId38"/>
    <p:sldId id="381" r:id="rId39"/>
    <p:sldId id="382" r:id="rId40"/>
    <p:sldId id="384" r:id="rId41"/>
    <p:sldId id="385" r:id="rId42"/>
    <p:sldId id="387" r:id="rId43"/>
    <p:sldId id="388" r:id="rId44"/>
    <p:sldId id="389" r:id="rId45"/>
    <p:sldId id="390" r:id="rId46"/>
    <p:sldId id="391" r:id="rId47"/>
    <p:sldId id="392" r:id="rId48"/>
    <p:sldId id="393" r:id="rId49"/>
    <p:sldId id="394" r:id="rId50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894"/>
    <p:restoredTop sz="93501"/>
  </p:normalViewPr>
  <p:slideViewPr>
    <p:cSldViewPr snapToGrid="0" snapToObjects="1">
      <p:cViewPr varScale="1">
        <p:scale>
          <a:sx n="100" d="100"/>
          <a:sy n="100" d="100"/>
        </p:scale>
        <p:origin x="184" y="3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notesMaster" Target="notesMasters/notesMaster1.xml"/><Relationship Id="rId52" Type="http://schemas.openxmlformats.org/officeDocument/2006/relationships/presProps" Target="presProps.xml"/><Relationship Id="rId53" Type="http://schemas.openxmlformats.org/officeDocument/2006/relationships/viewProps" Target="viewProps.xml"/><Relationship Id="rId54" Type="http://schemas.openxmlformats.org/officeDocument/2006/relationships/theme" Target="theme/theme1.xml"/><Relationship Id="rId55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C39E32-A57E-BE41-865A-B84418AC8ECD}" type="datetimeFigureOut">
              <a:rPr lang="it-IT"/>
              <a:pPr/>
              <a:t>02/03/16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3DF862-A445-3043-ACC2-C5B17166A0A6}" type="slidenum">
              <a:rPr/>
              <a:pPr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615950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Shape 52"/>
          <p:cNvSpPr txBox="1"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numCol="1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it-IT" altLang="it-IT"/>
          </a:p>
        </p:txBody>
      </p:sp>
      <p:sp>
        <p:nvSpPr>
          <p:cNvPr id="4098" name="Shape 53"/>
          <p:cNvSpPr>
            <a:spLocks noGrp="1" noRot="1" noChangeAspect="1" noTextEdit="1"/>
          </p:cNvSpPr>
          <p:nvPr>
            <p:ph type="sldImg" idx="2"/>
          </p:nvPr>
        </p:nvSpPr>
        <p:spPr>
          <a:noFill/>
        </p:spPr>
      </p:sp>
    </p:spTree>
    <p:extLst>
      <p:ext uri="{BB962C8B-B14F-4D97-AF65-F5344CB8AC3E}">
        <p14:creationId xmlns:p14="http://schemas.microsoft.com/office/powerpoint/2010/main" val="14660995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3DF862-A445-3043-ACC2-C5B17166A0A6}" type="slidenum">
              <a:rPr lang="nb-NO"/>
              <a:pPr/>
              <a:t>15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9853332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stile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18179903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Claudio Sartori - Informatics  - Programming and using R</a:t>
            </a: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182FC-1C34-DE4A-9EAC-E24BE6D1E839}" type="slidenum">
              <a:rPr/>
              <a:pPr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499413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Claudio Sartori - Informatics  - Programming and using R</a:t>
            </a: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182FC-1C34-DE4A-9EAC-E24BE6D1E839}" type="slidenum">
              <a:rPr/>
              <a:pPr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826611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7315200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it-IT"/>
              <a:t>Claudio Sartori - Informatics  - Programming and using R</a:t>
            </a: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182FC-1C34-DE4A-9EAC-E24BE6D1E839}" type="slidenum">
              <a:rPr/>
              <a:pPr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668573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7628326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5181600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it-IT"/>
              <a:t>Claudio Sartori - Informatics  - Programming and using R</a:t>
            </a:r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182FC-1C34-DE4A-9EAC-E24BE6D1E839}" type="slidenum">
              <a:rPr/>
              <a:pPr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510095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Claudio Sartori - Informatics  - Programming and using R</a:t>
            </a:r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182FC-1C34-DE4A-9EAC-E24BE6D1E839}" type="slidenum">
              <a:rPr/>
              <a:pPr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481199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Claudio Sartori - Informatics  - Programming and using R</a:t>
            </a:r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182FC-1C34-DE4A-9EAC-E24BE6D1E839}" type="slidenum">
              <a:rPr/>
              <a:pPr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080046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>
          <a:xfrm>
            <a:off x="705678" y="6356350"/>
            <a:ext cx="7447722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it-IT"/>
              <a:t>Claudio Sartori - Informatics  - Programming and using R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182FC-1C34-DE4A-9EAC-E24BE6D1E839}" type="slidenum">
              <a:rPr/>
              <a:pPr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207305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stile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Claudio Sartori - Informatics  - Programming and using R</a:t>
            </a:r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182FC-1C34-DE4A-9EAC-E24BE6D1E839}" type="slidenum">
              <a:rPr/>
              <a:pPr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182084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stile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Claudio Sartori - Informatics  - Programming and using R</a:t>
            </a:r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182FC-1C34-DE4A-9EAC-E24BE6D1E839}" type="slidenum">
              <a:rPr/>
              <a:pPr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888225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noProof="0" dirty="0"/>
              <a:t>Fare </a:t>
            </a:r>
            <a:r>
              <a:rPr lang="en-GB" noProof="0" dirty="0" err="1"/>
              <a:t>clic</a:t>
            </a:r>
            <a:r>
              <a:rPr lang="en-GB" noProof="0" dirty="0"/>
              <a:t> per </a:t>
            </a:r>
            <a:r>
              <a:rPr lang="en-GB" noProof="0" dirty="0" err="1"/>
              <a:t>modificare</a:t>
            </a:r>
            <a:r>
              <a:rPr lang="en-GB" noProof="0" dirty="0"/>
              <a:t>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noProof="0" dirty="0"/>
              <a:t>Fare </a:t>
            </a:r>
            <a:r>
              <a:rPr lang="en-GB" noProof="0" dirty="0" err="1"/>
              <a:t>clic</a:t>
            </a:r>
            <a:r>
              <a:rPr lang="en-GB" noProof="0" dirty="0"/>
              <a:t> per </a:t>
            </a:r>
            <a:r>
              <a:rPr lang="en-GB" noProof="0" dirty="0" err="1"/>
              <a:t>modificare</a:t>
            </a:r>
            <a:r>
              <a:rPr lang="en-GB" noProof="0" dirty="0"/>
              <a:t> </a:t>
            </a:r>
            <a:r>
              <a:rPr lang="en-GB" noProof="0" dirty="0" err="1"/>
              <a:t>gli</a:t>
            </a:r>
            <a:r>
              <a:rPr lang="en-GB" noProof="0" dirty="0"/>
              <a:t> </a:t>
            </a:r>
            <a:r>
              <a:rPr lang="en-GB" noProof="0" dirty="0" err="1"/>
              <a:t>stili</a:t>
            </a:r>
            <a:r>
              <a:rPr lang="en-GB" noProof="0" dirty="0"/>
              <a:t> del </a:t>
            </a:r>
            <a:r>
              <a:rPr lang="en-GB" noProof="0" dirty="0" err="1"/>
              <a:t>testo</a:t>
            </a:r>
            <a:r>
              <a:rPr lang="en-GB" noProof="0" dirty="0"/>
              <a:t> </a:t>
            </a:r>
            <a:r>
              <a:rPr lang="en-GB" noProof="0" dirty="0" err="1"/>
              <a:t>dello</a:t>
            </a:r>
            <a:r>
              <a:rPr lang="en-GB" noProof="0" dirty="0"/>
              <a:t> schema</a:t>
            </a:r>
          </a:p>
          <a:p>
            <a:pPr lvl="1"/>
            <a:r>
              <a:rPr lang="en-GB" noProof="0" dirty="0"/>
              <a:t>Secondo </a:t>
            </a:r>
            <a:r>
              <a:rPr lang="en-GB" noProof="0" dirty="0" err="1"/>
              <a:t>livello</a:t>
            </a:r>
            <a:endParaRPr lang="en-GB" noProof="0" dirty="0"/>
          </a:p>
          <a:p>
            <a:pPr lvl="2"/>
            <a:r>
              <a:rPr lang="en-GB" noProof="0" dirty="0" err="1"/>
              <a:t>Terzo</a:t>
            </a:r>
            <a:r>
              <a:rPr lang="en-GB" noProof="0" dirty="0"/>
              <a:t> </a:t>
            </a:r>
            <a:r>
              <a:rPr lang="en-GB" noProof="0" dirty="0" err="1"/>
              <a:t>livello</a:t>
            </a:r>
            <a:endParaRPr lang="en-GB" noProof="0" dirty="0"/>
          </a:p>
          <a:p>
            <a:pPr lvl="3"/>
            <a:r>
              <a:rPr lang="en-GB" noProof="0" dirty="0"/>
              <a:t>Quarto </a:t>
            </a:r>
            <a:r>
              <a:rPr lang="en-GB" noProof="0" dirty="0" err="1"/>
              <a:t>livello</a:t>
            </a:r>
            <a:endParaRPr lang="en-GB" noProof="0" dirty="0"/>
          </a:p>
          <a:p>
            <a:pPr lvl="4"/>
            <a:r>
              <a:rPr lang="en-GB" noProof="0" dirty="0"/>
              <a:t>Quinto </a:t>
            </a:r>
            <a:r>
              <a:rPr lang="en-GB" noProof="0" dirty="0" err="1"/>
              <a:t>livello</a:t>
            </a:r>
            <a:endParaRPr lang="en-GB" noProof="0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r>
              <a:rPr lang="en-GB" dirty="0"/>
              <a:t>Claudio Sartori - Informatics  - Programming and using R</a:t>
            </a: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fld id="{EC6182FC-1C34-DE4A-9EAC-E24BE6D1E839}" type="slidenum">
              <a:rPr lang="it-IT"/>
              <a:pPr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32281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Verdana" charset="0"/>
          <a:ea typeface="Verdana" charset="0"/>
          <a:cs typeface="Verdana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Verdana" charset="0"/>
          <a:ea typeface="Verdana" charset="0"/>
          <a:cs typeface="Verdana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Verdana" charset="0"/>
          <a:ea typeface="Verdana" charset="0"/>
          <a:cs typeface="Verdana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Verdana" charset="0"/>
          <a:ea typeface="Verdana" charset="0"/>
          <a:cs typeface="Verdana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Verdana" charset="0"/>
          <a:ea typeface="Verdana" charset="0"/>
          <a:cs typeface="Verdana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Verdana" charset="0"/>
          <a:ea typeface="Verdana" charset="0"/>
          <a:cs typeface="Verdana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8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9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0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2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4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5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6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7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Titolo 1"/>
          <p:cNvSpPr txBox="1">
            <a:spLocks noGrp="1"/>
          </p:cNvSpPr>
          <p:nvPr>
            <p:ph type="title"/>
          </p:nvPr>
        </p:nvSpPr>
        <p:spPr>
          <a:xfrm>
            <a:off x="2087356" y="4818063"/>
            <a:ext cx="8090314" cy="1549400"/>
          </a:xfrm>
        </p:spPr>
        <p:txBody>
          <a:bodyPr>
            <a:noAutofit/>
          </a:bodyPr>
          <a:lstStyle/>
          <a:p>
            <a:pPr algn="ctr">
              <a:spcBef>
                <a:spcPct val="0"/>
              </a:spcBef>
            </a:pPr>
            <a:r>
              <a:rPr lang="it-IT" altLang="it-IT" sz="1800">
                <a:latin typeface="Arial" charset="0"/>
                <a:ea typeface="Arial" charset="0"/>
                <a:cs typeface="Arial" charset="0"/>
              </a:rPr>
              <a:t>Claudio Sartori </a:t>
            </a:r>
            <a:br>
              <a:rPr lang="it-IT" altLang="it-IT" sz="1800">
                <a:latin typeface="Arial" charset="0"/>
                <a:ea typeface="Arial" charset="0"/>
                <a:cs typeface="Arial" charset="0"/>
              </a:rPr>
            </a:br>
            <a:r>
              <a:rPr lang="it-IT" altLang="it-IT" sz="1800">
                <a:latin typeface="Arial" charset="0"/>
                <a:ea typeface="Arial" charset="0"/>
                <a:cs typeface="Arial" charset="0"/>
              </a:rPr>
              <a:t>Department of Computer Science and Engineering</a:t>
            </a:r>
            <a:br>
              <a:rPr lang="it-IT" altLang="it-IT" sz="1800">
                <a:latin typeface="Arial" charset="0"/>
                <a:ea typeface="Arial" charset="0"/>
                <a:cs typeface="Arial" charset="0"/>
              </a:rPr>
            </a:br>
            <a:r>
              <a:rPr lang="it-IT" altLang="it-IT" sz="1800">
                <a:latin typeface="Arial" charset="0"/>
                <a:ea typeface="Arial" charset="0"/>
                <a:cs typeface="Arial" charset="0"/>
              </a:rPr>
              <a:t>claudio.sartori@unibo.it</a:t>
            </a:r>
            <a:br>
              <a:rPr lang="it-IT" altLang="it-IT" sz="1800">
                <a:latin typeface="Arial" charset="0"/>
                <a:ea typeface="Arial" charset="0"/>
                <a:cs typeface="Arial" charset="0"/>
              </a:rPr>
            </a:br>
            <a:r>
              <a:rPr lang="it-IT" altLang="it-IT" sz="1800">
                <a:latin typeface="Arial" charset="0"/>
                <a:ea typeface="Arial" charset="0"/>
                <a:cs typeface="Arial" charset="0"/>
              </a:rPr>
              <a:t>https://www.unibo.it/sitoweb/claudio.sartori/</a:t>
            </a:r>
            <a:br>
              <a:rPr lang="it-IT" altLang="it-IT" sz="1800">
                <a:latin typeface="Arial" charset="0"/>
                <a:ea typeface="Arial" charset="0"/>
                <a:cs typeface="Arial" charset="0"/>
              </a:rPr>
            </a:br>
            <a:r>
              <a:rPr lang="it-IT" altLang="it-IT" sz="1800">
                <a:latin typeface="Arial" charset="0"/>
                <a:ea typeface="Arial" charset="0"/>
                <a:cs typeface="Arial" charset="0"/>
              </a:rPr>
              <a:t/>
            </a:r>
            <a:br>
              <a:rPr lang="it-IT" altLang="it-IT" sz="1800">
                <a:latin typeface="Arial" charset="0"/>
                <a:ea typeface="Arial" charset="0"/>
                <a:cs typeface="Arial" charset="0"/>
              </a:rPr>
            </a:br>
            <a:r>
              <a:rPr lang="it-IT" altLang="it-IT" sz="1800">
                <a:latin typeface="Arial" charset="0"/>
                <a:ea typeface="Arial" charset="0"/>
                <a:cs typeface="Arial" charset="0"/>
              </a:rPr>
              <a:t>slides © Pearsons – Fluency with Information Technology – Snyder – Ch.09</a:t>
            </a:r>
          </a:p>
        </p:txBody>
      </p:sp>
      <p:sp>
        <p:nvSpPr>
          <p:cNvPr id="3074" name="Segnaposto testo 2"/>
          <p:cNvSpPr txBox="1">
            <a:spLocks noGrp="1"/>
          </p:cNvSpPr>
          <p:nvPr>
            <p:ph type="body" idx="1"/>
          </p:nvPr>
        </p:nvSpPr>
        <p:spPr>
          <a:xfrm>
            <a:off x="2246313" y="1265238"/>
            <a:ext cx="7772400" cy="3141662"/>
          </a:xfrm>
        </p:spPr>
        <p:txBody>
          <a:bodyPr/>
          <a:lstStyle/>
          <a:p>
            <a:pPr algn="ctr">
              <a:spcBef>
                <a:spcPct val="0"/>
              </a:spcBef>
              <a:buFontTx/>
              <a:buNone/>
            </a:pPr>
            <a:r>
              <a:rPr lang="it-IT" altLang="it-IT" sz="6600" dirty="0" err="1">
                <a:solidFill>
                  <a:schemeClr val="tx2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Informatics</a:t>
            </a:r>
            <a:endParaRPr lang="it-IT" altLang="it-IT" sz="6000" dirty="0">
              <a:solidFill>
                <a:schemeClr val="tx2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  <a:p>
            <a:pPr algn="ctr">
              <a:spcBef>
                <a:spcPct val="0"/>
              </a:spcBef>
              <a:buFontTx/>
              <a:buNone/>
            </a:pPr>
            <a:r>
              <a:rPr lang="it-IT" altLang="it-IT" sz="4400" dirty="0">
                <a:solidFill>
                  <a:schemeClr val="tx2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 </a:t>
            </a:r>
            <a:br>
              <a:rPr lang="it-IT" altLang="it-IT" sz="4400" dirty="0">
                <a:solidFill>
                  <a:schemeClr val="tx2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</a:br>
            <a:r>
              <a:rPr lang="it-IT" altLang="it-IT" sz="4400" dirty="0" err="1">
                <a:solidFill>
                  <a:schemeClr val="tx2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Programming</a:t>
            </a:r>
            <a:r>
              <a:rPr lang="it-IT" altLang="it-IT" sz="4400" dirty="0">
                <a:solidFill>
                  <a:schemeClr val="tx2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 and </a:t>
            </a:r>
            <a:r>
              <a:rPr lang="it-IT" altLang="it-IT" sz="4400" dirty="0" err="1">
                <a:solidFill>
                  <a:schemeClr val="tx2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using</a:t>
            </a:r>
            <a:r>
              <a:rPr lang="it-IT" altLang="it-IT" sz="4400" dirty="0">
                <a:solidFill>
                  <a:schemeClr val="tx2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 R</a:t>
            </a:r>
          </a:p>
        </p:txBody>
      </p:sp>
    </p:spTree>
    <p:extLst>
      <p:ext uri="{BB962C8B-B14F-4D97-AF65-F5344CB8AC3E}">
        <p14:creationId xmlns:p14="http://schemas.microsoft.com/office/powerpoint/2010/main" val="1377865310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b="1" dirty="0" err="1" smtClean="0">
                <a:latin typeface="Arial" pitchFamily="34" charset="0"/>
                <a:cs typeface="Arial" pitchFamily="34" charset="0"/>
              </a:rPr>
              <a:t>Packages</a:t>
            </a:r>
            <a:r>
              <a:rPr lang="it-IT" b="1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it-IT" b="1" dirty="0" err="1" smtClean="0">
                <a:latin typeface="Arial" pitchFamily="34" charset="0"/>
                <a:cs typeface="Arial" pitchFamily="34" charset="0"/>
              </a:rPr>
              <a:t>tab</a:t>
            </a:r>
            <a:r>
              <a:rPr lang="it-IT" b="1" dirty="0" smtClean="0">
                <a:latin typeface="Arial" pitchFamily="34" charset="0"/>
                <a:cs typeface="Arial" pitchFamily="34" charset="0"/>
              </a:rPr>
              <a:t> </a:t>
            </a:r>
            <a:endParaRPr lang="it-IT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Segnaposto contenuto 4"/>
          <p:cNvSpPr>
            <a:spLocks noGrp="1"/>
          </p:cNvSpPr>
          <p:nvPr>
            <p:ph idx="1"/>
          </p:nvPr>
        </p:nvSpPr>
        <p:spPr>
          <a:xfrm>
            <a:off x="457200" y="1690688"/>
            <a:ext cx="5629275" cy="4486275"/>
          </a:xfrm>
        </p:spPr>
        <p:txBody>
          <a:bodyPr>
            <a:noAutofit/>
          </a:bodyPr>
          <a:lstStyle/>
          <a:p>
            <a:r>
              <a:rPr lang="en-US" sz="2200" dirty="0" smtClean="0">
                <a:latin typeface="Arial" pitchFamily="34" charset="0"/>
                <a:cs typeface="Arial" pitchFamily="34" charset="0"/>
              </a:rPr>
              <a:t>The </a:t>
            </a:r>
            <a:r>
              <a:rPr lang="en-US" sz="2200" b="1" dirty="0" smtClean="0">
                <a:latin typeface="Arial" pitchFamily="34" charset="0"/>
                <a:cs typeface="Arial" pitchFamily="34" charset="0"/>
              </a:rPr>
              <a:t>package</a:t>
            </a:r>
            <a:r>
              <a:rPr lang="en-US" sz="22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b="1" dirty="0" smtClean="0">
                <a:latin typeface="Arial" pitchFamily="34" charset="0"/>
                <a:cs typeface="Arial" pitchFamily="34" charset="0"/>
              </a:rPr>
              <a:t>tab</a:t>
            </a:r>
            <a:r>
              <a:rPr lang="en-US" sz="2200" dirty="0" smtClean="0">
                <a:latin typeface="Arial" pitchFamily="34" charset="0"/>
                <a:cs typeface="Arial" pitchFamily="34" charset="0"/>
              </a:rPr>
              <a:t> shows the list of add-ons included in the installation of </a:t>
            </a:r>
            <a:r>
              <a:rPr lang="en-US" sz="2200" dirty="0" err="1" smtClean="0">
                <a:latin typeface="Arial" pitchFamily="34" charset="0"/>
                <a:cs typeface="Arial" pitchFamily="34" charset="0"/>
              </a:rPr>
              <a:t>RStudio</a:t>
            </a:r>
            <a:r>
              <a:rPr lang="en-US" sz="2200" dirty="0" smtClean="0">
                <a:latin typeface="Arial" pitchFamily="34" charset="0"/>
                <a:cs typeface="Arial" pitchFamily="34" charset="0"/>
              </a:rPr>
              <a:t>. If checked, the package is loaded into R, if not, any command related to that package won’t work, you will need select it. You can also install other add-ons by clicking on the ‘Install Packages’ icon. </a:t>
            </a:r>
          </a:p>
          <a:p>
            <a:r>
              <a:rPr lang="en-US" sz="2200" dirty="0" smtClean="0">
                <a:latin typeface="Arial" pitchFamily="34" charset="0"/>
                <a:cs typeface="Arial" pitchFamily="34" charset="0"/>
              </a:rPr>
              <a:t>Another way to activate a package is by typing, for example, </a:t>
            </a:r>
            <a:r>
              <a:rPr lang="en-US" sz="2200" dirty="0" smtClean="0">
                <a:latin typeface="Courier New" pitchFamily="49" charset="0"/>
                <a:cs typeface="Courier New" pitchFamily="49" charset="0"/>
              </a:rPr>
              <a:t>library(foreign)</a:t>
            </a:r>
            <a:r>
              <a:rPr lang="en-US" sz="2200" dirty="0" smtClean="0">
                <a:latin typeface="Arial" pitchFamily="34" charset="0"/>
                <a:cs typeface="Arial" pitchFamily="34" charset="0"/>
              </a:rPr>
              <a:t>. This will automatically check the </a:t>
            </a:r>
            <a:r>
              <a:rPr lang="en-US" sz="2200" dirty="0" smtClean="0">
                <a:latin typeface="Courier New" pitchFamily="49" charset="0"/>
                <a:cs typeface="Courier New" pitchFamily="49" charset="0"/>
              </a:rPr>
              <a:t>--foreign </a:t>
            </a:r>
            <a:r>
              <a:rPr lang="en-US" sz="2200" dirty="0" smtClean="0">
                <a:latin typeface="Arial" pitchFamily="34" charset="0"/>
                <a:cs typeface="Arial" pitchFamily="34" charset="0"/>
              </a:rPr>
              <a:t>package (it helps bring data from proprietary formats like </a:t>
            </a:r>
            <a:r>
              <a:rPr lang="en-US" sz="2200" dirty="0" err="1" smtClean="0">
                <a:latin typeface="Arial" pitchFamily="34" charset="0"/>
                <a:cs typeface="Arial" pitchFamily="34" charset="0"/>
              </a:rPr>
              <a:t>Stata</a:t>
            </a:r>
            <a:r>
              <a:rPr lang="en-US" sz="2200" dirty="0" smtClean="0">
                <a:latin typeface="Arial" pitchFamily="34" charset="0"/>
                <a:cs typeface="Arial" pitchFamily="34" charset="0"/>
              </a:rPr>
              <a:t>, SAS or SPSS). </a:t>
            </a:r>
            <a:endParaRPr lang="it-IT" sz="22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Segnaposto piè di pagina 1"/>
          <p:cNvSpPr>
            <a:spLocks noGrp="1"/>
          </p:cNvSpPr>
          <p:nvPr>
            <p:ph type="ftr" sz="quarter" idx="11"/>
          </p:nvPr>
        </p:nvSpPr>
        <p:spPr>
          <a:xfrm>
            <a:off x="705678" y="6356350"/>
            <a:ext cx="7447722" cy="365125"/>
          </a:xfrm>
        </p:spPr>
        <p:txBody>
          <a:bodyPr/>
          <a:lstStyle/>
          <a:p>
            <a:r>
              <a:rPr lang="it-IT" dirty="0">
                <a:latin typeface="Arial" pitchFamily="34" charset="0"/>
                <a:cs typeface="Arial" pitchFamily="34" charset="0"/>
              </a:rPr>
              <a:t>Claudio Sartori - </a:t>
            </a:r>
            <a:r>
              <a:rPr lang="it-IT" dirty="0" err="1">
                <a:latin typeface="Arial" pitchFamily="34" charset="0"/>
                <a:cs typeface="Arial" pitchFamily="34" charset="0"/>
              </a:rPr>
              <a:t>Informatics</a:t>
            </a:r>
            <a:r>
              <a:rPr lang="it-IT" dirty="0">
                <a:latin typeface="Arial" pitchFamily="34" charset="0"/>
                <a:cs typeface="Arial" pitchFamily="34" charset="0"/>
              </a:rPr>
              <a:t>  - </a:t>
            </a:r>
            <a:r>
              <a:rPr lang="it-IT" dirty="0" err="1">
                <a:latin typeface="Arial" pitchFamily="34" charset="0"/>
                <a:cs typeface="Arial" pitchFamily="34" charset="0"/>
              </a:rPr>
              <a:t>Programming</a:t>
            </a:r>
            <a:r>
              <a:rPr lang="it-IT" dirty="0">
                <a:latin typeface="Arial" pitchFamily="34" charset="0"/>
                <a:cs typeface="Arial" pitchFamily="34" charset="0"/>
              </a:rPr>
              <a:t> and </a:t>
            </a:r>
            <a:r>
              <a:rPr lang="it-IT" dirty="0" err="1">
                <a:latin typeface="Arial" pitchFamily="34" charset="0"/>
                <a:cs typeface="Arial" pitchFamily="34" charset="0"/>
              </a:rPr>
              <a:t>using</a:t>
            </a:r>
            <a:r>
              <a:rPr lang="it-IT" dirty="0">
                <a:latin typeface="Arial" pitchFamily="34" charset="0"/>
                <a:cs typeface="Arial" pitchFamily="34" charset="0"/>
              </a:rPr>
              <a:t> R</a:t>
            </a:r>
          </a:p>
        </p:txBody>
      </p:sp>
      <p:sp>
        <p:nvSpPr>
          <p:cNvPr id="7" name="Segnaposto numero diapositiva 2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C6182FC-1C34-DE4A-9EAC-E24BE6D1E839}" type="slidenum">
              <a:rPr lang="nb-NO">
                <a:latin typeface="Arial" pitchFamily="34" charset="0"/>
                <a:cs typeface="Arial" pitchFamily="34" charset="0"/>
              </a:rPr>
              <a:pPr/>
              <a:t>10</a:t>
            </a:fld>
            <a:endParaRPr lang="nb-NO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86475" y="1793875"/>
            <a:ext cx="5870028" cy="43864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b="1" dirty="0" err="1" smtClean="0">
                <a:latin typeface="Arial" pitchFamily="34" charset="0"/>
                <a:cs typeface="Arial" pitchFamily="34" charset="0"/>
              </a:rPr>
              <a:t>Installing</a:t>
            </a:r>
            <a:r>
              <a:rPr lang="it-IT" b="1" dirty="0" smtClean="0">
                <a:latin typeface="Arial" pitchFamily="34" charset="0"/>
                <a:cs typeface="Arial" pitchFamily="34" charset="0"/>
              </a:rPr>
              <a:t> a package</a:t>
            </a:r>
            <a:endParaRPr lang="it-IT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Segnaposto contenuto 4"/>
          <p:cNvSpPr>
            <a:spLocks noGrp="1"/>
          </p:cNvSpPr>
          <p:nvPr>
            <p:ph idx="1"/>
          </p:nvPr>
        </p:nvSpPr>
        <p:spPr>
          <a:xfrm>
            <a:off x="6236576" y="2963915"/>
            <a:ext cx="4748048" cy="2538248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We are going to install the package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–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rgl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(useful to plot 3D images). It does not come with the original R install. </a:t>
            </a:r>
          </a:p>
          <a:p>
            <a:r>
              <a:rPr lang="en-US" dirty="0" smtClean="0">
                <a:latin typeface="Arial" pitchFamily="34" charset="0"/>
                <a:cs typeface="Arial" pitchFamily="34" charset="0"/>
              </a:rPr>
              <a:t>Click on “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Install Packages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”, write the name in the pop-up window and click on “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Install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”. </a:t>
            </a:r>
            <a:endParaRPr lang="it-IT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Segnaposto numero diapositiva 2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C6182FC-1C34-DE4A-9EAC-E24BE6D1E839}" type="slidenum">
              <a:rPr lang="nb-NO">
                <a:latin typeface="Arial" pitchFamily="34" charset="0"/>
                <a:cs typeface="Arial" pitchFamily="34" charset="0"/>
              </a:rPr>
              <a:pPr/>
              <a:t>11</a:t>
            </a:fld>
            <a:endParaRPr lang="nb-NO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38475" y="1821738"/>
            <a:ext cx="6115050" cy="676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14172" y="2608375"/>
            <a:ext cx="4103304" cy="30662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038475" y="5778500"/>
            <a:ext cx="6124575" cy="942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Segnaposto contenuto 4"/>
          <p:cNvSpPr txBox="1">
            <a:spLocks/>
          </p:cNvSpPr>
          <p:nvPr/>
        </p:nvSpPr>
        <p:spPr>
          <a:xfrm>
            <a:off x="1751286" y="1957553"/>
            <a:ext cx="1826172" cy="5404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it-IT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Verdana" charset="0"/>
                <a:cs typeface="Arial" pitchFamily="34" charset="0"/>
              </a:rPr>
              <a:t>Before</a:t>
            </a:r>
            <a:endParaRPr kumimoji="0" lang="it-IT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Verdana" charset="0"/>
              <a:cs typeface="Arial" pitchFamily="34" charset="0"/>
            </a:endParaRPr>
          </a:p>
        </p:txBody>
      </p:sp>
      <p:sp>
        <p:nvSpPr>
          <p:cNvPr id="10" name="Segnaposto contenuto 4"/>
          <p:cNvSpPr txBox="1">
            <a:spLocks/>
          </p:cNvSpPr>
          <p:nvPr/>
        </p:nvSpPr>
        <p:spPr>
          <a:xfrm>
            <a:off x="1751286" y="6086120"/>
            <a:ext cx="1826172" cy="5404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it-IT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Verdana" charset="0"/>
                <a:cs typeface="Arial" pitchFamily="34" charset="0"/>
              </a:rPr>
              <a:t>After</a:t>
            </a:r>
            <a:endParaRPr kumimoji="0" lang="it-IT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Verdana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 </a:t>
            </a:r>
            <a:r>
              <a:rPr lang="it-IT" dirty="0" err="1"/>
              <a:t>Basics</a:t>
            </a:r>
            <a:endParaRPr lang="it-IT" dirty="0"/>
          </a:p>
        </p:txBody>
      </p:sp>
      <p:sp>
        <p:nvSpPr>
          <p:cNvPr id="6" name="Segnaposto testo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8518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/>
              <a:t>Claudio Sartori - </a:t>
            </a:r>
            <a:r>
              <a:rPr lang="it-IT" dirty="0" err="1"/>
              <a:t>Informatics</a:t>
            </a:r>
            <a:r>
              <a:rPr lang="it-IT" dirty="0"/>
              <a:t>  - </a:t>
            </a:r>
            <a:r>
              <a:rPr lang="it-IT" dirty="0" err="1"/>
              <a:t>Programming</a:t>
            </a:r>
            <a:r>
              <a:rPr lang="it-IT" dirty="0"/>
              <a:t> and </a:t>
            </a:r>
            <a:r>
              <a:rPr lang="it-IT" dirty="0" err="1"/>
              <a:t>using</a:t>
            </a:r>
            <a:r>
              <a:rPr lang="it-IT" dirty="0"/>
              <a:t> R</a:t>
            </a:r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182FC-1C34-DE4A-9EAC-E24BE6D1E839}" type="slidenum">
              <a:rPr lang="nb-NO"/>
              <a:pPr/>
              <a:t>13</a:t>
            </a:fld>
            <a:endParaRPr lang="nb-NO" dirty="0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0917"/>
            <a:ext cx="12192000" cy="5816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16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Claudio Sartori - Informatics  - Programming and using R</a:t>
            </a:r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182FC-1C34-DE4A-9EAC-E24BE6D1E839}" type="slidenum">
              <a:rPr lang="nb-NO"/>
              <a:pPr/>
              <a:t>14</a:t>
            </a:fld>
            <a:endParaRPr lang="nb-NO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143" y="0"/>
            <a:ext cx="116297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220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Claudio Sartori - Informatics  - Programming and using R</a:t>
            </a:r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182FC-1C34-DE4A-9EAC-E24BE6D1E839}" type="slidenum">
              <a:rPr lang="nb-NO"/>
              <a:pPr/>
              <a:t>15</a:t>
            </a:fld>
            <a:endParaRPr lang="nb-NO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71281"/>
            <a:ext cx="12192000" cy="4915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564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Claudio Sartori - Informatics  - Programming and using R</a:t>
            </a:r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182FC-1C34-DE4A-9EAC-E24BE6D1E839}" type="slidenum">
              <a:rPr lang="nb-NO"/>
              <a:pPr/>
              <a:t>16</a:t>
            </a:fld>
            <a:endParaRPr lang="nb-NO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43384"/>
            <a:ext cx="12192000" cy="3971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211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Claudio Sartori - Informatics  - Programming and using R</a:t>
            </a:r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182FC-1C34-DE4A-9EAC-E24BE6D1E839}" type="slidenum">
              <a:rPr lang="nb-NO"/>
              <a:pPr/>
              <a:t>17</a:t>
            </a:fld>
            <a:endParaRPr lang="nb-NO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6258"/>
            <a:ext cx="12192000" cy="5025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450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Claudio Sartori - Informatics  - Programming and using R</a:t>
            </a:r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182FC-1C34-DE4A-9EAC-E24BE6D1E839}" type="slidenum">
              <a:rPr lang="nb-NO"/>
              <a:pPr/>
              <a:t>18</a:t>
            </a:fld>
            <a:endParaRPr lang="nb-NO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48605"/>
            <a:ext cx="12192000" cy="4360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164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Claudio Sartori - Informatics  - Programming and using R</a:t>
            </a:r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182FC-1C34-DE4A-9EAC-E24BE6D1E839}" type="slidenum">
              <a:rPr lang="nb-NO"/>
              <a:pPr/>
              <a:t>19</a:t>
            </a:fld>
            <a:endParaRPr lang="nb-NO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41832"/>
            <a:ext cx="12192000" cy="4974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85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b="1" dirty="0" err="1" smtClean="0">
                <a:latin typeface="Arial" pitchFamily="34" charset="0"/>
                <a:cs typeface="Arial" pitchFamily="34" charset="0"/>
              </a:rPr>
              <a:t>Introduction</a:t>
            </a:r>
            <a:endParaRPr lang="it-IT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Segnaposto contenuto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latin typeface="Arial" pitchFamily="34" charset="0"/>
                <a:cs typeface="Arial" pitchFamily="34" charset="0"/>
              </a:rPr>
              <a:t>RStudio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allows the user to run R in a more user-friendly environment. It is open-source (i.e. free) and available at http://www.rstudio.com/ </a:t>
            </a:r>
          </a:p>
          <a:p>
            <a:r>
              <a:rPr lang="en-US" dirty="0" smtClean="0">
                <a:latin typeface="Arial" pitchFamily="34" charset="0"/>
                <a:cs typeface="Arial" pitchFamily="34" charset="0"/>
              </a:rPr>
              <a:t>For R related tutorials and/or resources see the following links: </a:t>
            </a:r>
          </a:p>
          <a:p>
            <a:r>
              <a:rPr lang="it-IT" dirty="0" smtClean="0">
                <a:latin typeface="Arial" pitchFamily="34" charset="0"/>
                <a:cs typeface="Arial" pitchFamily="34" charset="0"/>
              </a:rPr>
              <a:t>http://dss.princeton.edu/training/ </a:t>
            </a:r>
          </a:p>
          <a:p>
            <a:r>
              <a:rPr lang="it-IT" dirty="0" smtClean="0">
                <a:latin typeface="Arial" pitchFamily="34" charset="0"/>
                <a:cs typeface="Arial" pitchFamily="34" charset="0"/>
              </a:rPr>
              <a:t>http://libguides.princeton.edu/dss</a:t>
            </a:r>
            <a:endParaRPr lang="it-IT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Segnaposto piè di pagina 1"/>
          <p:cNvSpPr>
            <a:spLocks noGrp="1"/>
          </p:cNvSpPr>
          <p:nvPr>
            <p:ph type="ftr" sz="quarter" idx="11"/>
          </p:nvPr>
        </p:nvSpPr>
        <p:spPr>
          <a:xfrm>
            <a:off x="705678" y="6356350"/>
            <a:ext cx="7447722" cy="365125"/>
          </a:xfrm>
        </p:spPr>
        <p:txBody>
          <a:bodyPr/>
          <a:lstStyle/>
          <a:p>
            <a:r>
              <a:rPr lang="it-IT" dirty="0"/>
              <a:t>Claudio Sartori - </a:t>
            </a:r>
            <a:r>
              <a:rPr lang="it-IT" dirty="0" err="1"/>
              <a:t>Informatics</a:t>
            </a:r>
            <a:r>
              <a:rPr lang="it-IT" dirty="0"/>
              <a:t>  - </a:t>
            </a:r>
            <a:r>
              <a:rPr lang="it-IT" dirty="0" err="1"/>
              <a:t>Programming</a:t>
            </a:r>
            <a:r>
              <a:rPr lang="it-IT" dirty="0"/>
              <a:t> and </a:t>
            </a:r>
            <a:r>
              <a:rPr lang="it-IT" dirty="0" err="1"/>
              <a:t>using</a:t>
            </a:r>
            <a:r>
              <a:rPr lang="it-IT" dirty="0"/>
              <a:t> R</a:t>
            </a:r>
          </a:p>
        </p:txBody>
      </p:sp>
      <p:sp>
        <p:nvSpPr>
          <p:cNvPr id="7" name="Segnaposto numero diapositiva 2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C6182FC-1C34-DE4A-9EAC-E24BE6D1E839}" type="slidenum">
              <a:rPr lang="nb-NO"/>
              <a:pPr/>
              <a:t>2</a:t>
            </a:fld>
            <a:endParaRPr lang="nb-NO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Claudio Sartori - Informatics  - Programming and using R</a:t>
            </a:r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182FC-1C34-DE4A-9EAC-E24BE6D1E839}" type="slidenum">
              <a:rPr lang="nb-NO"/>
              <a:pPr/>
              <a:t>20</a:t>
            </a:fld>
            <a:endParaRPr lang="nb-NO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57379"/>
            <a:ext cx="12192000" cy="4143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110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Vectors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09745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Claudio Sartori - Informatics  - Programming and using R</a:t>
            </a:r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182FC-1C34-DE4A-9EAC-E24BE6D1E839}" type="slidenum">
              <a:rPr lang="nb-NO"/>
              <a:pPr/>
              <a:t>22</a:t>
            </a:fld>
            <a:endParaRPr lang="nb-NO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9977"/>
            <a:ext cx="12192000" cy="4698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143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Claudio Sartori - Informatics  - Programming and using R</a:t>
            </a:r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182FC-1C34-DE4A-9EAC-E24BE6D1E839}" type="slidenum">
              <a:rPr lang="nb-NO"/>
              <a:pPr/>
              <a:t>23</a:t>
            </a:fld>
            <a:endParaRPr lang="nb-NO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5925"/>
            <a:ext cx="12192000" cy="6366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127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Claudio Sartori - Informatics  - Programming and using R</a:t>
            </a:r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182FC-1C34-DE4A-9EAC-E24BE6D1E839}" type="slidenum">
              <a:rPr lang="nb-NO"/>
              <a:pPr/>
              <a:t>24</a:t>
            </a:fld>
            <a:endParaRPr lang="nb-NO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712" y="0"/>
            <a:ext cx="106965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19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Claudio Sartori - Informatics  - Programming and using R</a:t>
            </a:r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182FC-1C34-DE4A-9EAC-E24BE6D1E839}" type="slidenum">
              <a:rPr lang="nb-NO"/>
              <a:pPr/>
              <a:t>25</a:t>
            </a:fld>
            <a:endParaRPr lang="nb-NO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011" y="390346"/>
            <a:ext cx="11741426" cy="6077308"/>
          </a:xfrm>
          <a:prstGeom prst="rect">
            <a:avLst/>
          </a:prstGeom>
        </p:spPr>
      </p:pic>
      <p:sp>
        <p:nvSpPr>
          <p:cNvPr id="5" name="Rettangolo 4"/>
          <p:cNvSpPr/>
          <p:nvPr/>
        </p:nvSpPr>
        <p:spPr>
          <a:xfrm>
            <a:off x="5138530" y="5834270"/>
            <a:ext cx="6917635" cy="6162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0973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Claudio Sartori - Informatics  - Programming and using R</a:t>
            </a:r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182FC-1C34-DE4A-9EAC-E24BE6D1E839}" type="slidenum">
              <a:rPr lang="nb-NO"/>
              <a:pPr/>
              <a:t>26</a:t>
            </a:fld>
            <a:endParaRPr lang="nb-NO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704" y="268878"/>
            <a:ext cx="10462592" cy="6181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808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Claudio Sartori - Informatics  - Programming and using R</a:t>
            </a:r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182FC-1C34-DE4A-9EAC-E24BE6D1E839}" type="slidenum">
              <a:rPr lang="nb-NO"/>
              <a:pPr/>
              <a:t>27</a:t>
            </a:fld>
            <a:endParaRPr lang="nb-NO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6823"/>
            <a:ext cx="12192000" cy="480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682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Claudio Sartori - Informatics  - Programming and using R</a:t>
            </a:r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182FC-1C34-DE4A-9EAC-E24BE6D1E839}" type="slidenum">
              <a:rPr lang="nb-NO"/>
              <a:pPr/>
              <a:t>28</a:t>
            </a:fld>
            <a:endParaRPr lang="nb-NO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217" y="385425"/>
            <a:ext cx="10303566" cy="608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30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Claudio Sartori - Informatics  - Programming and using R</a:t>
            </a:r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182FC-1C34-DE4A-9EAC-E24BE6D1E839}" type="slidenum">
              <a:rPr lang="nb-NO"/>
              <a:pPr/>
              <a:t>29</a:t>
            </a:fld>
            <a:endParaRPr lang="nb-NO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66469"/>
            <a:ext cx="12192000" cy="3725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798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75399"/>
          </a:xfrm>
        </p:spPr>
        <p:txBody>
          <a:bodyPr>
            <a:normAutofit fontScale="90000"/>
          </a:bodyPr>
          <a:lstStyle/>
          <a:p>
            <a:r>
              <a:rPr lang="it-IT" b="1" dirty="0" err="1" smtClean="0">
                <a:latin typeface="Arial" pitchFamily="34" charset="0"/>
                <a:cs typeface="Arial" pitchFamily="34" charset="0"/>
              </a:rPr>
              <a:t>RStudio</a:t>
            </a:r>
            <a:r>
              <a:rPr lang="it-IT" b="1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it-IT" b="1" dirty="0" err="1" smtClean="0">
                <a:latin typeface="Arial" pitchFamily="34" charset="0"/>
                <a:cs typeface="Arial" pitchFamily="34" charset="0"/>
              </a:rPr>
              <a:t>screen</a:t>
            </a:r>
            <a:endParaRPr lang="it-IT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Segnaposto piè di pagina 1"/>
          <p:cNvSpPr>
            <a:spLocks noGrp="1"/>
          </p:cNvSpPr>
          <p:nvPr>
            <p:ph type="ftr" sz="quarter" idx="11"/>
          </p:nvPr>
        </p:nvSpPr>
        <p:spPr>
          <a:xfrm>
            <a:off x="705678" y="6356350"/>
            <a:ext cx="7447722" cy="365125"/>
          </a:xfrm>
        </p:spPr>
        <p:txBody>
          <a:bodyPr/>
          <a:lstStyle/>
          <a:p>
            <a:r>
              <a:rPr lang="it-IT" dirty="0">
                <a:latin typeface="Arial" pitchFamily="34" charset="0"/>
                <a:cs typeface="Arial" pitchFamily="34" charset="0"/>
              </a:rPr>
              <a:t>Claudio Sartori - </a:t>
            </a:r>
            <a:r>
              <a:rPr lang="it-IT" dirty="0" err="1">
                <a:latin typeface="Arial" pitchFamily="34" charset="0"/>
                <a:cs typeface="Arial" pitchFamily="34" charset="0"/>
              </a:rPr>
              <a:t>Informatics</a:t>
            </a:r>
            <a:r>
              <a:rPr lang="it-IT" dirty="0">
                <a:latin typeface="Arial" pitchFamily="34" charset="0"/>
                <a:cs typeface="Arial" pitchFamily="34" charset="0"/>
              </a:rPr>
              <a:t>  - </a:t>
            </a:r>
            <a:r>
              <a:rPr lang="it-IT" dirty="0" err="1">
                <a:latin typeface="Arial" pitchFamily="34" charset="0"/>
                <a:cs typeface="Arial" pitchFamily="34" charset="0"/>
              </a:rPr>
              <a:t>Programming</a:t>
            </a:r>
            <a:r>
              <a:rPr lang="it-IT" dirty="0">
                <a:latin typeface="Arial" pitchFamily="34" charset="0"/>
                <a:cs typeface="Arial" pitchFamily="34" charset="0"/>
              </a:rPr>
              <a:t> and </a:t>
            </a:r>
            <a:r>
              <a:rPr lang="it-IT" dirty="0" err="1">
                <a:latin typeface="Arial" pitchFamily="34" charset="0"/>
                <a:cs typeface="Arial" pitchFamily="34" charset="0"/>
              </a:rPr>
              <a:t>using</a:t>
            </a:r>
            <a:r>
              <a:rPr lang="it-IT" dirty="0">
                <a:latin typeface="Arial" pitchFamily="34" charset="0"/>
                <a:cs typeface="Arial" pitchFamily="34" charset="0"/>
              </a:rPr>
              <a:t> R</a:t>
            </a:r>
          </a:p>
        </p:txBody>
      </p:sp>
      <p:sp>
        <p:nvSpPr>
          <p:cNvPr id="7" name="Segnaposto numero diapositiva 2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C6182FC-1C34-DE4A-9EAC-E24BE6D1E839}" type="slidenum">
              <a:rPr lang="nb-NO">
                <a:latin typeface="Arial" pitchFamily="34" charset="0"/>
                <a:cs typeface="Arial" pitchFamily="34" charset="0"/>
              </a:rPr>
              <a:pPr/>
              <a:t>3</a:t>
            </a:fld>
            <a:endParaRPr lang="nb-NO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1475" y="924690"/>
            <a:ext cx="10119431" cy="59333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CasellaDiTesto 7"/>
          <p:cNvSpPr txBox="1"/>
          <p:nvPr/>
        </p:nvSpPr>
        <p:spPr>
          <a:xfrm>
            <a:off x="1223019" y="5895062"/>
            <a:ext cx="45877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Arial" pitchFamily="34" charset="0"/>
                <a:cs typeface="Arial" pitchFamily="34" charset="0"/>
              </a:rPr>
              <a:t>The</a:t>
            </a:r>
            <a:r>
              <a:rPr lang="en-US" sz="2000" b="1" dirty="0" smtClean="0">
                <a:latin typeface="Arial" pitchFamily="34" charset="0"/>
                <a:cs typeface="Arial" pitchFamily="34" charset="0"/>
              </a:rPr>
              <a:t> console 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is where you can type commands and see output</a:t>
            </a:r>
            <a:endParaRPr lang="it-IT" sz="2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CasellaDiTesto 8"/>
          <p:cNvSpPr txBox="1"/>
          <p:nvPr/>
        </p:nvSpPr>
        <p:spPr>
          <a:xfrm>
            <a:off x="6237894" y="2333295"/>
            <a:ext cx="45930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The</a:t>
            </a:r>
            <a:r>
              <a:rPr lang="en-US" b="1" dirty="0" smtClean="0">
                <a:latin typeface="Arial" pitchFamily="34" charset="0"/>
                <a:cs typeface="Arial" pitchFamily="34" charset="0"/>
              </a:rPr>
              <a:t> workspace 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tab shows all the active objects (see next slide). The history tab shows a list of commands used so far.</a:t>
            </a:r>
            <a:endParaRPr lang="it-IT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CasellaDiTesto 9"/>
          <p:cNvSpPr txBox="1"/>
          <p:nvPr/>
        </p:nvSpPr>
        <p:spPr>
          <a:xfrm>
            <a:off x="6190596" y="4461115"/>
            <a:ext cx="456148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The </a:t>
            </a:r>
            <a:r>
              <a:rPr lang="en-US" b="1" dirty="0" smtClean="0">
                <a:latin typeface="Arial" pitchFamily="34" charset="0"/>
                <a:cs typeface="Arial" pitchFamily="34" charset="0"/>
              </a:rPr>
              <a:t>files 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tab shows all the files and folders in your default workspace as if you were on a PC/Mac window. The </a:t>
            </a:r>
            <a:r>
              <a:rPr lang="en-US" b="1" dirty="0" smtClean="0">
                <a:latin typeface="Arial" pitchFamily="34" charset="0"/>
                <a:cs typeface="Arial" pitchFamily="34" charset="0"/>
              </a:rPr>
              <a:t>plots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tab will show all your graphs. The </a:t>
            </a:r>
            <a:r>
              <a:rPr lang="en-US" b="1" dirty="0" smtClean="0">
                <a:latin typeface="Arial" pitchFamily="34" charset="0"/>
                <a:cs typeface="Arial" pitchFamily="34" charset="0"/>
              </a:rPr>
              <a:t>packages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tab will list a series of packages or add-ons needed to run certain processes. For additional info see the </a:t>
            </a:r>
            <a:r>
              <a:rPr lang="en-US" b="1" dirty="0" smtClean="0">
                <a:latin typeface="Arial" pitchFamily="34" charset="0"/>
                <a:cs typeface="Arial" pitchFamily="34" charset="0"/>
              </a:rPr>
              <a:t>help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tab </a:t>
            </a:r>
            <a:endParaRPr lang="it-IT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Claudio Sartori - Informatics  - Programming and using R</a:t>
            </a:r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182FC-1C34-DE4A-9EAC-E24BE6D1E839}" type="slidenum">
              <a:rPr lang="nb-NO"/>
              <a:pPr/>
              <a:t>30</a:t>
            </a:fld>
            <a:endParaRPr lang="nb-NO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21183"/>
            <a:ext cx="12192000" cy="5015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97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Claudio Sartori - Informatics  - Programming and using R</a:t>
            </a:r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182FC-1C34-DE4A-9EAC-E24BE6D1E839}" type="slidenum">
              <a:rPr lang="nb-NO"/>
              <a:pPr/>
              <a:t>31</a:t>
            </a:fld>
            <a:endParaRPr lang="nb-NO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1766"/>
            <a:ext cx="12192000" cy="4514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172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Claudio Sartori - Informatics  - Programming and using R</a:t>
            </a:r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182FC-1C34-DE4A-9EAC-E24BE6D1E839}" type="slidenum">
              <a:rPr lang="nb-NO"/>
              <a:pPr/>
              <a:t>32</a:t>
            </a:fld>
            <a:endParaRPr lang="nb-NO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94526"/>
            <a:ext cx="12192000" cy="4868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363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Claudio Sartori - Informatics  - Programming and using R</a:t>
            </a:r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182FC-1C34-DE4A-9EAC-E24BE6D1E839}" type="slidenum">
              <a:rPr lang="nb-NO"/>
              <a:pPr/>
              <a:t>33</a:t>
            </a:fld>
            <a:endParaRPr lang="nb-NO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39930"/>
            <a:ext cx="12192000" cy="4578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05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Claudio Sartori - Informatics  - Programming and using R</a:t>
            </a:r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182FC-1C34-DE4A-9EAC-E24BE6D1E839}" type="slidenum">
              <a:rPr lang="nb-NO"/>
              <a:pPr/>
              <a:t>34</a:t>
            </a:fld>
            <a:endParaRPr lang="nb-NO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51373"/>
            <a:ext cx="12192000" cy="4155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917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Claudio Sartori - Informatics  - Programming and using R</a:t>
            </a:r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182FC-1C34-DE4A-9EAC-E24BE6D1E839}" type="slidenum">
              <a:rPr lang="nb-NO"/>
              <a:pPr/>
              <a:t>35</a:t>
            </a:fld>
            <a:endParaRPr lang="nb-NO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48711"/>
            <a:ext cx="12192000" cy="3560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875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Claudio Sartori - Informatics  - Programming and using R</a:t>
            </a:r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182FC-1C34-DE4A-9EAC-E24BE6D1E839}" type="slidenum">
              <a:rPr lang="nb-NO"/>
              <a:pPr/>
              <a:t>36</a:t>
            </a:fld>
            <a:endParaRPr lang="nb-NO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6845"/>
            <a:ext cx="12192000" cy="5604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118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Claudio Sartori - Informatics  - Programming and using R</a:t>
            </a:r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182FC-1C34-DE4A-9EAC-E24BE6D1E839}" type="slidenum">
              <a:rPr lang="nb-NO"/>
              <a:pPr/>
              <a:t>37</a:t>
            </a:fld>
            <a:endParaRPr lang="nb-NO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53732"/>
            <a:ext cx="12192000" cy="4550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798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Claudio Sartori - Informatics  - Programming and using R</a:t>
            </a:r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182FC-1C34-DE4A-9EAC-E24BE6D1E839}" type="slidenum">
              <a:rPr lang="nb-NO"/>
              <a:pPr/>
              <a:t>38</a:t>
            </a:fld>
            <a:endParaRPr lang="nb-NO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45672"/>
            <a:ext cx="12192000" cy="2966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034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Matrices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2" name="Segnaposto piè di pagina 1"/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7446963" cy="365125"/>
          </a:xfrm>
        </p:spPr>
        <p:txBody>
          <a:bodyPr/>
          <a:lstStyle/>
          <a:p>
            <a:r>
              <a:rPr lang="it-IT"/>
              <a:t>Claudio Sartori - Informatics  - Programming and using R</a:t>
            </a:r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EC6182FC-1C34-DE4A-9EAC-E24BE6D1E839}" type="slidenum">
              <a:rPr lang="nb-NO"/>
              <a:pPr/>
              <a:t>39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9062523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b="1" dirty="0" err="1" smtClean="0">
                <a:latin typeface="Arial" pitchFamily="34" charset="0"/>
                <a:cs typeface="Arial" pitchFamily="34" charset="0"/>
              </a:rPr>
              <a:t>Workspace</a:t>
            </a:r>
            <a:r>
              <a:rPr lang="it-IT" b="1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it-IT" b="1" dirty="0" err="1" smtClean="0">
                <a:latin typeface="Arial" pitchFamily="34" charset="0"/>
                <a:cs typeface="Arial" pitchFamily="34" charset="0"/>
              </a:rPr>
              <a:t>tab</a:t>
            </a:r>
            <a:endParaRPr lang="it-IT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Segnaposto contenuto 4"/>
          <p:cNvSpPr>
            <a:spLocks noGrp="1"/>
          </p:cNvSpPr>
          <p:nvPr>
            <p:ph idx="1"/>
          </p:nvPr>
        </p:nvSpPr>
        <p:spPr>
          <a:xfrm>
            <a:off x="705678" y="1560791"/>
            <a:ext cx="10515600" cy="4351338"/>
          </a:xfrm>
        </p:spPr>
        <p:txBody>
          <a:bodyPr>
            <a:normAutofit/>
          </a:bodyPr>
          <a:lstStyle/>
          <a:p>
            <a:r>
              <a:rPr lang="en-US" sz="2200" dirty="0" smtClean="0">
                <a:latin typeface="Arial" pitchFamily="34" charset="0"/>
                <a:cs typeface="Arial" pitchFamily="34" charset="0"/>
              </a:rPr>
              <a:t>The workspace tab stores any object, value, function or anything you create during your R session. In the example below, if you click on the dotted squares you can see the data on a screen to the left</a:t>
            </a:r>
            <a:endParaRPr lang="it-IT" sz="22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Segnaposto piè di pagina 1"/>
          <p:cNvSpPr>
            <a:spLocks noGrp="1"/>
          </p:cNvSpPr>
          <p:nvPr>
            <p:ph type="ftr" sz="quarter" idx="11"/>
          </p:nvPr>
        </p:nvSpPr>
        <p:spPr>
          <a:xfrm>
            <a:off x="705678" y="6356350"/>
            <a:ext cx="7447722" cy="365125"/>
          </a:xfrm>
        </p:spPr>
        <p:txBody>
          <a:bodyPr/>
          <a:lstStyle/>
          <a:p>
            <a:r>
              <a:rPr lang="it-IT" dirty="0">
                <a:latin typeface="Arial" pitchFamily="34" charset="0"/>
                <a:cs typeface="Arial" pitchFamily="34" charset="0"/>
              </a:rPr>
              <a:t>Claudio Sartori - </a:t>
            </a:r>
            <a:r>
              <a:rPr lang="it-IT" dirty="0" err="1">
                <a:latin typeface="Arial" pitchFamily="34" charset="0"/>
                <a:cs typeface="Arial" pitchFamily="34" charset="0"/>
              </a:rPr>
              <a:t>Informatics</a:t>
            </a:r>
            <a:r>
              <a:rPr lang="it-IT" dirty="0">
                <a:latin typeface="Arial" pitchFamily="34" charset="0"/>
                <a:cs typeface="Arial" pitchFamily="34" charset="0"/>
              </a:rPr>
              <a:t>  - </a:t>
            </a:r>
            <a:r>
              <a:rPr lang="it-IT" dirty="0" err="1">
                <a:latin typeface="Arial" pitchFamily="34" charset="0"/>
                <a:cs typeface="Arial" pitchFamily="34" charset="0"/>
              </a:rPr>
              <a:t>Programming</a:t>
            </a:r>
            <a:r>
              <a:rPr lang="it-IT" dirty="0">
                <a:latin typeface="Arial" pitchFamily="34" charset="0"/>
                <a:cs typeface="Arial" pitchFamily="34" charset="0"/>
              </a:rPr>
              <a:t> and </a:t>
            </a:r>
            <a:r>
              <a:rPr lang="it-IT" dirty="0" err="1">
                <a:latin typeface="Arial" pitchFamily="34" charset="0"/>
                <a:cs typeface="Arial" pitchFamily="34" charset="0"/>
              </a:rPr>
              <a:t>using</a:t>
            </a:r>
            <a:r>
              <a:rPr lang="it-IT" dirty="0">
                <a:latin typeface="Arial" pitchFamily="34" charset="0"/>
                <a:cs typeface="Arial" pitchFamily="34" charset="0"/>
              </a:rPr>
              <a:t> R</a:t>
            </a:r>
          </a:p>
        </p:txBody>
      </p:sp>
      <p:sp>
        <p:nvSpPr>
          <p:cNvPr id="7" name="Segnaposto numero diapositiva 2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C6182FC-1C34-DE4A-9EAC-E24BE6D1E839}" type="slidenum">
              <a:rPr lang="nb-NO">
                <a:latin typeface="Arial" pitchFamily="34" charset="0"/>
                <a:cs typeface="Arial" pitchFamily="34" charset="0"/>
              </a:rPr>
              <a:pPr/>
              <a:t>4</a:t>
            </a:fld>
            <a:endParaRPr lang="nb-NO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38201" y="2530366"/>
            <a:ext cx="4524054" cy="20593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340350" y="4605528"/>
            <a:ext cx="8981918" cy="22105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9" name="Connettore 2 8"/>
          <p:cNvCxnSpPr/>
          <p:nvPr/>
        </p:nvCxnSpPr>
        <p:spPr>
          <a:xfrm>
            <a:off x="10436771" y="4573996"/>
            <a:ext cx="752975" cy="959700"/>
          </a:xfrm>
          <a:prstGeom prst="straightConnector1">
            <a:avLst/>
          </a:prstGeom>
          <a:ln w="571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sellaDiTesto 10"/>
          <p:cNvSpPr txBox="1"/>
          <p:nvPr/>
        </p:nvSpPr>
        <p:spPr>
          <a:xfrm>
            <a:off x="3005308" y="5958126"/>
            <a:ext cx="43729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Arial" pitchFamily="34" charset="0"/>
                <a:cs typeface="Arial" pitchFamily="34" charset="0"/>
              </a:rPr>
              <a:t>Showing here matrix B. To see matrix A click on the respective tab. </a:t>
            </a:r>
            <a:endParaRPr lang="it-IT" sz="20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3" name="Connettore 2 12"/>
          <p:cNvCxnSpPr/>
          <p:nvPr/>
        </p:nvCxnSpPr>
        <p:spPr>
          <a:xfrm>
            <a:off x="10370343" y="4731705"/>
            <a:ext cx="752975" cy="959700"/>
          </a:xfrm>
          <a:prstGeom prst="straightConnector1">
            <a:avLst/>
          </a:prstGeom>
          <a:ln w="571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ttore 2 13"/>
          <p:cNvCxnSpPr/>
          <p:nvPr/>
        </p:nvCxnSpPr>
        <p:spPr>
          <a:xfrm flipH="1">
            <a:off x="5946228" y="5958126"/>
            <a:ext cx="1968062" cy="0"/>
          </a:xfrm>
          <a:prstGeom prst="straightConnector1">
            <a:avLst/>
          </a:prstGeom>
          <a:ln w="571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Claudio Sartori - Informatics  - Programming and using R</a:t>
            </a:r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182FC-1C34-DE4A-9EAC-E24BE6D1E839}" type="slidenum">
              <a:rPr lang="nb-NO"/>
              <a:pPr/>
              <a:t>40</a:t>
            </a:fld>
            <a:endParaRPr lang="nb-NO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56279"/>
            <a:ext cx="12192000" cy="5345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743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Claudio Sartori - Informatics  - Programming and using R</a:t>
            </a:r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182FC-1C34-DE4A-9EAC-E24BE6D1E839}" type="slidenum">
              <a:rPr lang="nb-NO"/>
              <a:pPr/>
              <a:t>41</a:t>
            </a:fld>
            <a:endParaRPr lang="nb-NO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01736"/>
            <a:ext cx="12192000" cy="4054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154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Claudio Sartori - Informatics  - Programming and using R</a:t>
            </a:r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182FC-1C34-DE4A-9EAC-E24BE6D1E839}" type="slidenum">
              <a:rPr lang="nb-NO"/>
              <a:pPr/>
              <a:t>42</a:t>
            </a:fld>
            <a:endParaRPr lang="nb-NO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56876"/>
            <a:ext cx="12192000" cy="4144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36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Claudio Sartori - Informatics  - Programming and using R</a:t>
            </a:r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182FC-1C34-DE4A-9EAC-E24BE6D1E839}" type="slidenum">
              <a:rPr lang="nb-NO"/>
              <a:pPr/>
              <a:t>43</a:t>
            </a:fld>
            <a:endParaRPr lang="nb-NO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8822"/>
            <a:ext cx="12192000" cy="5140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986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Claudio Sartori - Informatics  - Programming and using R</a:t>
            </a:r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182FC-1C34-DE4A-9EAC-E24BE6D1E839}" type="slidenum">
              <a:rPr lang="nb-NO"/>
              <a:pPr/>
              <a:t>44</a:t>
            </a:fld>
            <a:endParaRPr lang="nb-NO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4318"/>
            <a:ext cx="12192000" cy="5189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651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Claudio Sartori - Informatics  - Programming and using R</a:t>
            </a:r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182FC-1C34-DE4A-9EAC-E24BE6D1E839}" type="slidenum">
              <a:rPr lang="nb-NO"/>
              <a:pPr/>
              <a:t>45</a:t>
            </a:fld>
            <a:endParaRPr lang="nb-NO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01132"/>
            <a:ext cx="12192000" cy="4655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832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Claudio Sartori - Informatics  - Programming and using R</a:t>
            </a:r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182FC-1C34-DE4A-9EAC-E24BE6D1E839}" type="slidenum">
              <a:rPr lang="nb-NO"/>
              <a:pPr/>
              <a:t>46</a:t>
            </a:fld>
            <a:endParaRPr lang="nb-NO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70836"/>
            <a:ext cx="12192000" cy="4916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427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Claudio Sartori - Informatics  - Programming and using R</a:t>
            </a:r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182FC-1C34-DE4A-9EAC-E24BE6D1E839}" type="slidenum">
              <a:rPr lang="nb-NO"/>
              <a:pPr/>
              <a:t>47</a:t>
            </a:fld>
            <a:endParaRPr lang="nb-NO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0601"/>
            <a:ext cx="12192000" cy="6056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167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Claudio Sartori - Informatics  - Programming and using R</a:t>
            </a:r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182FC-1C34-DE4A-9EAC-E24BE6D1E839}" type="slidenum">
              <a:rPr lang="nb-NO"/>
              <a:pPr/>
              <a:t>48</a:t>
            </a:fld>
            <a:endParaRPr lang="nb-NO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90600"/>
            <a:ext cx="12192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156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Claudio Sartori - Informatics  - Programming and using R</a:t>
            </a:r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182FC-1C34-DE4A-9EAC-E24BE6D1E839}" type="slidenum">
              <a:rPr lang="nb-NO"/>
              <a:pPr/>
              <a:t>49</a:t>
            </a:fld>
            <a:endParaRPr lang="nb-NO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0577"/>
            <a:ext cx="12192000" cy="5856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27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b="1" dirty="0" err="1" smtClean="0">
                <a:latin typeface="Arial" pitchFamily="34" charset="0"/>
                <a:cs typeface="Arial" pitchFamily="34" charset="0"/>
              </a:rPr>
              <a:t>History</a:t>
            </a:r>
            <a:r>
              <a:rPr lang="it-IT" b="1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it-IT" b="1" dirty="0" err="1" smtClean="0">
                <a:latin typeface="Arial" pitchFamily="34" charset="0"/>
                <a:cs typeface="Arial" pitchFamily="34" charset="0"/>
              </a:rPr>
              <a:t>tab</a:t>
            </a:r>
            <a:endParaRPr lang="it-IT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Segnaposto contenuto 4"/>
          <p:cNvSpPr>
            <a:spLocks noGrp="1"/>
          </p:cNvSpPr>
          <p:nvPr>
            <p:ph idx="1"/>
          </p:nvPr>
        </p:nvSpPr>
        <p:spPr>
          <a:xfrm>
            <a:off x="378372" y="1825625"/>
            <a:ext cx="11524594" cy="4351338"/>
          </a:xfrm>
        </p:spPr>
        <p:txBody>
          <a:bodyPr>
            <a:normAutofit/>
          </a:bodyPr>
          <a:lstStyle/>
          <a:p>
            <a:r>
              <a:rPr lang="en-US" sz="2200" dirty="0" smtClean="0">
                <a:latin typeface="Arial" pitchFamily="34" charset="0"/>
                <a:cs typeface="Arial" pitchFamily="34" charset="0"/>
              </a:rPr>
              <a:t>The history tab keeps a record of all previous commands. It helps when testing and running processes. Here you can either </a:t>
            </a:r>
            <a:r>
              <a:rPr lang="en-US" sz="2200" b="1" dirty="0" smtClean="0">
                <a:latin typeface="Arial" pitchFamily="34" charset="0"/>
                <a:cs typeface="Arial" pitchFamily="34" charset="0"/>
              </a:rPr>
              <a:t>save </a:t>
            </a:r>
            <a:r>
              <a:rPr lang="en-US" sz="2200" dirty="0" smtClean="0">
                <a:latin typeface="Arial" pitchFamily="34" charset="0"/>
                <a:cs typeface="Arial" pitchFamily="34" charset="0"/>
              </a:rPr>
              <a:t>the whole list or you can</a:t>
            </a:r>
            <a:r>
              <a:rPr lang="en-US" sz="2200" b="1" dirty="0" smtClean="0">
                <a:latin typeface="Arial" pitchFamily="34" charset="0"/>
                <a:cs typeface="Arial" pitchFamily="34" charset="0"/>
              </a:rPr>
              <a:t> select </a:t>
            </a:r>
            <a:r>
              <a:rPr lang="en-US" sz="2200" dirty="0" smtClean="0">
                <a:latin typeface="Arial" pitchFamily="34" charset="0"/>
                <a:cs typeface="Arial" pitchFamily="34" charset="0"/>
              </a:rPr>
              <a:t>the commands you want and send them to an R script to keep track of your work. </a:t>
            </a:r>
          </a:p>
          <a:p>
            <a:r>
              <a:rPr lang="en-US" sz="2200" dirty="0" smtClean="0">
                <a:latin typeface="Arial" pitchFamily="34" charset="0"/>
                <a:cs typeface="Arial" pitchFamily="34" charset="0"/>
              </a:rPr>
              <a:t>In this example, we select all and click on the “To Source” icon, a window on the left will open with the list of commands. Make sure to save the ‘untitled1’ file as an *.R script.</a:t>
            </a:r>
            <a:endParaRPr lang="it-IT" sz="22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Segnaposto piè di pagina 1"/>
          <p:cNvSpPr>
            <a:spLocks noGrp="1"/>
          </p:cNvSpPr>
          <p:nvPr>
            <p:ph type="ftr" sz="quarter" idx="11"/>
          </p:nvPr>
        </p:nvSpPr>
        <p:spPr>
          <a:xfrm>
            <a:off x="705678" y="6356350"/>
            <a:ext cx="7447722" cy="365125"/>
          </a:xfrm>
        </p:spPr>
        <p:txBody>
          <a:bodyPr/>
          <a:lstStyle/>
          <a:p>
            <a:r>
              <a:rPr lang="it-IT" dirty="0">
                <a:latin typeface="Arial" pitchFamily="34" charset="0"/>
                <a:cs typeface="Arial" pitchFamily="34" charset="0"/>
              </a:rPr>
              <a:t>Claudio Sartori - </a:t>
            </a:r>
            <a:r>
              <a:rPr lang="it-IT" dirty="0" err="1">
                <a:latin typeface="Arial" pitchFamily="34" charset="0"/>
                <a:cs typeface="Arial" pitchFamily="34" charset="0"/>
              </a:rPr>
              <a:t>Informatics</a:t>
            </a:r>
            <a:r>
              <a:rPr lang="it-IT" dirty="0">
                <a:latin typeface="Arial" pitchFamily="34" charset="0"/>
                <a:cs typeface="Arial" pitchFamily="34" charset="0"/>
              </a:rPr>
              <a:t>  - </a:t>
            </a:r>
            <a:r>
              <a:rPr lang="it-IT" dirty="0" err="1">
                <a:latin typeface="Arial" pitchFamily="34" charset="0"/>
                <a:cs typeface="Arial" pitchFamily="34" charset="0"/>
              </a:rPr>
              <a:t>Programming</a:t>
            </a:r>
            <a:r>
              <a:rPr lang="it-IT" dirty="0">
                <a:latin typeface="Arial" pitchFamily="34" charset="0"/>
                <a:cs typeface="Arial" pitchFamily="34" charset="0"/>
              </a:rPr>
              <a:t> and </a:t>
            </a:r>
            <a:r>
              <a:rPr lang="it-IT" dirty="0" err="1">
                <a:latin typeface="Arial" pitchFamily="34" charset="0"/>
                <a:cs typeface="Arial" pitchFamily="34" charset="0"/>
              </a:rPr>
              <a:t>using</a:t>
            </a:r>
            <a:r>
              <a:rPr lang="it-IT" dirty="0">
                <a:latin typeface="Arial" pitchFamily="34" charset="0"/>
                <a:cs typeface="Arial" pitchFamily="34" charset="0"/>
              </a:rPr>
              <a:t> R</a:t>
            </a:r>
          </a:p>
        </p:txBody>
      </p:sp>
      <p:sp>
        <p:nvSpPr>
          <p:cNvPr id="7" name="Segnaposto numero diapositiva 2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C6182FC-1C34-DE4A-9EAC-E24BE6D1E839}" type="slidenum">
              <a:rPr lang="nb-NO">
                <a:latin typeface="Arial" pitchFamily="34" charset="0"/>
                <a:cs typeface="Arial" pitchFamily="34" charset="0"/>
              </a:rPr>
              <a:pPr/>
              <a:t>5</a:t>
            </a:fld>
            <a:endParaRPr lang="nb-NO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50883" y="3617598"/>
            <a:ext cx="9624848" cy="25593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8" name="Connettore 2 7"/>
          <p:cNvCxnSpPr/>
          <p:nvPr/>
        </p:nvCxnSpPr>
        <p:spPr>
          <a:xfrm>
            <a:off x="7236372" y="3707731"/>
            <a:ext cx="472966" cy="722724"/>
          </a:xfrm>
          <a:prstGeom prst="straightConnector1">
            <a:avLst/>
          </a:prstGeom>
          <a:ln w="571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ttore 2 8"/>
          <p:cNvCxnSpPr/>
          <p:nvPr/>
        </p:nvCxnSpPr>
        <p:spPr>
          <a:xfrm>
            <a:off x="6132786" y="3707731"/>
            <a:ext cx="534718" cy="722724"/>
          </a:xfrm>
          <a:prstGeom prst="straightConnector1">
            <a:avLst/>
          </a:prstGeom>
          <a:ln w="571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ttore 2 9"/>
          <p:cNvCxnSpPr/>
          <p:nvPr/>
        </p:nvCxnSpPr>
        <p:spPr>
          <a:xfrm flipH="1">
            <a:off x="5249925" y="5423338"/>
            <a:ext cx="1417579" cy="0"/>
          </a:xfrm>
          <a:prstGeom prst="straightConnector1">
            <a:avLst/>
          </a:prstGeom>
          <a:ln w="571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Arial" pitchFamily="34" charset="0"/>
                <a:cs typeface="Arial" pitchFamily="34" charset="0"/>
              </a:rPr>
              <a:t>Setting a default working directory </a:t>
            </a:r>
            <a:endParaRPr lang="it-IT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Segnaposto contenuto 4"/>
          <p:cNvSpPr>
            <a:spLocks noGrp="1"/>
          </p:cNvSpPr>
          <p:nvPr>
            <p:ph idx="1"/>
          </p:nvPr>
        </p:nvSpPr>
        <p:spPr>
          <a:xfrm>
            <a:off x="838200" y="3925614"/>
            <a:ext cx="5625662" cy="2351906"/>
          </a:xfrm>
        </p:spPr>
        <p:txBody>
          <a:bodyPr>
            <a:noAutofit/>
          </a:bodyPr>
          <a:lstStyle/>
          <a:p>
            <a:r>
              <a:rPr lang="en-US" sz="2400" dirty="0" smtClean="0">
                <a:latin typeface="Arial" pitchFamily="34" charset="0"/>
                <a:cs typeface="Arial" pitchFamily="34" charset="0"/>
              </a:rPr>
              <a:t>Every time you open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RStudio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, it goes to a default directory. You can change the default to a folder where you have your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datafiles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so you do not have to do it every time. In the menu go to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Tools -&gt; Options </a:t>
            </a:r>
            <a:endParaRPr lang="it-IT" sz="2400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egnaposto piè di pagina 1"/>
          <p:cNvSpPr>
            <a:spLocks noGrp="1"/>
          </p:cNvSpPr>
          <p:nvPr>
            <p:ph type="ftr" sz="quarter" idx="11"/>
          </p:nvPr>
        </p:nvSpPr>
        <p:spPr>
          <a:xfrm>
            <a:off x="705678" y="6356350"/>
            <a:ext cx="7447722" cy="365125"/>
          </a:xfrm>
        </p:spPr>
        <p:txBody>
          <a:bodyPr/>
          <a:lstStyle/>
          <a:p>
            <a:r>
              <a:rPr lang="it-IT" dirty="0">
                <a:latin typeface="Arial" pitchFamily="34" charset="0"/>
                <a:cs typeface="Arial" pitchFamily="34" charset="0"/>
              </a:rPr>
              <a:t>Claudio Sartori - </a:t>
            </a:r>
            <a:r>
              <a:rPr lang="it-IT" dirty="0" err="1">
                <a:latin typeface="Arial" pitchFamily="34" charset="0"/>
                <a:cs typeface="Arial" pitchFamily="34" charset="0"/>
              </a:rPr>
              <a:t>Informatics</a:t>
            </a:r>
            <a:r>
              <a:rPr lang="it-IT" dirty="0">
                <a:latin typeface="Arial" pitchFamily="34" charset="0"/>
                <a:cs typeface="Arial" pitchFamily="34" charset="0"/>
              </a:rPr>
              <a:t>  - </a:t>
            </a:r>
            <a:r>
              <a:rPr lang="it-IT" dirty="0" err="1">
                <a:latin typeface="Arial" pitchFamily="34" charset="0"/>
                <a:cs typeface="Arial" pitchFamily="34" charset="0"/>
              </a:rPr>
              <a:t>Programming</a:t>
            </a:r>
            <a:r>
              <a:rPr lang="it-IT" dirty="0">
                <a:latin typeface="Arial" pitchFamily="34" charset="0"/>
                <a:cs typeface="Arial" pitchFamily="34" charset="0"/>
              </a:rPr>
              <a:t> and </a:t>
            </a:r>
            <a:r>
              <a:rPr lang="it-IT" dirty="0" err="1">
                <a:latin typeface="Arial" pitchFamily="34" charset="0"/>
                <a:cs typeface="Arial" pitchFamily="34" charset="0"/>
              </a:rPr>
              <a:t>using</a:t>
            </a:r>
            <a:r>
              <a:rPr lang="it-IT" dirty="0">
                <a:latin typeface="Arial" pitchFamily="34" charset="0"/>
                <a:cs typeface="Arial" pitchFamily="34" charset="0"/>
              </a:rPr>
              <a:t> R</a:t>
            </a:r>
          </a:p>
        </p:txBody>
      </p:sp>
      <p:sp>
        <p:nvSpPr>
          <p:cNvPr id="7" name="Segnaposto numero diapositiva 2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C6182FC-1C34-DE4A-9EAC-E24BE6D1E839}" type="slidenum">
              <a:rPr lang="nb-NO">
                <a:latin typeface="Arial" pitchFamily="34" charset="0"/>
                <a:cs typeface="Arial" pitchFamily="34" charset="0"/>
              </a:rPr>
              <a:pPr/>
              <a:t>6</a:t>
            </a:fld>
            <a:endParaRPr lang="nb-NO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17256" y="1674922"/>
            <a:ext cx="4740115" cy="20350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936842" y="2265680"/>
            <a:ext cx="4750676" cy="4592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Freccia angolare in su 7"/>
          <p:cNvSpPr/>
          <p:nvPr/>
        </p:nvSpPr>
        <p:spPr>
          <a:xfrm flipV="1">
            <a:off x="6400798" y="1915670"/>
            <a:ext cx="2995448" cy="539202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b="1" dirty="0" err="1" smtClean="0">
                <a:latin typeface="Arial" pitchFamily="34" charset="0"/>
                <a:cs typeface="Arial" pitchFamily="34" charset="0"/>
              </a:rPr>
              <a:t>Changing</a:t>
            </a:r>
            <a:r>
              <a:rPr lang="it-IT" b="1" dirty="0" smtClean="0">
                <a:latin typeface="Arial" pitchFamily="34" charset="0"/>
                <a:cs typeface="Arial" pitchFamily="34" charset="0"/>
              </a:rPr>
              <a:t> the </a:t>
            </a:r>
            <a:r>
              <a:rPr lang="it-IT" b="1" dirty="0" err="1" smtClean="0">
                <a:latin typeface="Arial" pitchFamily="34" charset="0"/>
                <a:cs typeface="Arial" pitchFamily="34" charset="0"/>
              </a:rPr>
              <a:t>working</a:t>
            </a:r>
            <a:r>
              <a:rPr lang="it-IT" b="1" dirty="0" smtClean="0">
                <a:latin typeface="Arial" pitchFamily="34" charset="0"/>
                <a:cs typeface="Arial" pitchFamily="34" charset="0"/>
              </a:rPr>
              <a:t> directory </a:t>
            </a:r>
            <a:endParaRPr lang="it-IT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Segnaposto contenuto 4"/>
          <p:cNvSpPr>
            <a:spLocks noGrp="1"/>
          </p:cNvSpPr>
          <p:nvPr>
            <p:ph idx="1"/>
          </p:nvPr>
        </p:nvSpPr>
        <p:spPr>
          <a:xfrm>
            <a:off x="252248" y="3725711"/>
            <a:ext cx="6211614" cy="2630639"/>
          </a:xfrm>
        </p:spPr>
        <p:txBody>
          <a:bodyPr>
            <a:noAutofit/>
          </a:bodyPr>
          <a:lstStyle/>
          <a:p>
            <a:r>
              <a:rPr lang="en-US" sz="2000" dirty="0" smtClean="0">
                <a:latin typeface="Arial" pitchFamily="34" charset="0"/>
                <a:cs typeface="Arial" pitchFamily="34" charset="0"/>
              </a:rPr>
              <a:t>If you have different projects you can change the working directory for that session, see above. Or you can type: </a:t>
            </a:r>
          </a:p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# Shows the working directory (wd) </a:t>
            </a:r>
          </a:p>
          <a:p>
            <a:r>
              <a:rPr lang="it-IT" sz="2000" dirty="0" err="1" smtClean="0">
                <a:latin typeface="Courier New" pitchFamily="49" charset="0"/>
                <a:cs typeface="Courier New" pitchFamily="49" charset="0"/>
              </a:rPr>
              <a:t>getwd</a:t>
            </a:r>
            <a:r>
              <a:rPr lang="it-IT" sz="2000" dirty="0" smtClean="0">
                <a:latin typeface="Courier New" pitchFamily="49" charset="0"/>
                <a:cs typeface="Courier New" pitchFamily="49" charset="0"/>
              </a:rPr>
              <a:t>() </a:t>
            </a:r>
          </a:p>
          <a:p>
            <a:r>
              <a:rPr lang="it-IT" sz="2000" dirty="0" smtClean="0">
                <a:latin typeface="Courier New" pitchFamily="49" charset="0"/>
                <a:cs typeface="Courier New" pitchFamily="49" charset="0"/>
              </a:rPr>
              <a:t># </a:t>
            </a:r>
            <a:r>
              <a:rPr lang="it-IT" sz="2000" dirty="0" err="1" smtClean="0">
                <a:latin typeface="Courier New" pitchFamily="49" charset="0"/>
                <a:cs typeface="Courier New" pitchFamily="49" charset="0"/>
              </a:rPr>
              <a:t>Changes</a:t>
            </a:r>
            <a:r>
              <a:rPr lang="it-IT" sz="2000" dirty="0" smtClean="0">
                <a:latin typeface="Courier New" pitchFamily="49" charset="0"/>
                <a:cs typeface="Courier New" pitchFamily="49" charset="0"/>
              </a:rPr>
              <a:t> the </a:t>
            </a:r>
            <a:r>
              <a:rPr lang="it-IT" sz="2000" dirty="0" err="1" smtClean="0">
                <a:latin typeface="Courier New" pitchFamily="49" charset="0"/>
                <a:cs typeface="Courier New" pitchFamily="49" charset="0"/>
              </a:rPr>
              <a:t>wd</a:t>
            </a:r>
            <a:r>
              <a:rPr lang="it-IT" sz="2000" dirty="0" smtClean="0">
                <a:latin typeface="Courier New" pitchFamily="49" charset="0"/>
                <a:cs typeface="Courier New" pitchFamily="49" charset="0"/>
              </a:rPr>
              <a:t> </a:t>
            </a:r>
          </a:p>
          <a:p>
            <a:r>
              <a:rPr lang="it-IT" sz="2000" dirty="0" err="1" smtClean="0">
                <a:latin typeface="Courier New" pitchFamily="49" charset="0"/>
                <a:cs typeface="Courier New" pitchFamily="49" charset="0"/>
              </a:rPr>
              <a:t>setwd</a:t>
            </a:r>
            <a:r>
              <a:rPr lang="it-IT" sz="2000" dirty="0" smtClean="0">
                <a:latin typeface="Courier New" pitchFamily="49" charset="0"/>
                <a:cs typeface="Courier New" pitchFamily="49" charset="0"/>
              </a:rPr>
              <a:t>("C:/</a:t>
            </a:r>
            <a:r>
              <a:rPr lang="it-IT" sz="2000" dirty="0" err="1" smtClean="0">
                <a:latin typeface="Courier New" pitchFamily="49" charset="0"/>
                <a:cs typeface="Courier New" pitchFamily="49" charset="0"/>
              </a:rPr>
              <a:t>myfolder</a:t>
            </a:r>
            <a:r>
              <a:rPr lang="it-IT" sz="2000" dirty="0" smtClean="0">
                <a:latin typeface="Courier New" pitchFamily="49" charset="0"/>
                <a:cs typeface="Courier New" pitchFamily="49" charset="0"/>
              </a:rPr>
              <a:t>/data") </a:t>
            </a:r>
          </a:p>
        </p:txBody>
      </p:sp>
      <p:sp>
        <p:nvSpPr>
          <p:cNvPr id="6" name="Segnaposto piè di pagina 1"/>
          <p:cNvSpPr>
            <a:spLocks noGrp="1"/>
          </p:cNvSpPr>
          <p:nvPr>
            <p:ph type="ftr" sz="quarter" idx="11"/>
          </p:nvPr>
        </p:nvSpPr>
        <p:spPr>
          <a:xfrm>
            <a:off x="705678" y="6356350"/>
            <a:ext cx="7447722" cy="365125"/>
          </a:xfrm>
        </p:spPr>
        <p:txBody>
          <a:bodyPr/>
          <a:lstStyle/>
          <a:p>
            <a:r>
              <a:rPr lang="it-IT" dirty="0">
                <a:latin typeface="Arial" pitchFamily="34" charset="0"/>
                <a:cs typeface="Arial" pitchFamily="34" charset="0"/>
              </a:rPr>
              <a:t>Claudio Sartori - </a:t>
            </a:r>
            <a:r>
              <a:rPr lang="it-IT" dirty="0" err="1">
                <a:latin typeface="Arial" pitchFamily="34" charset="0"/>
                <a:cs typeface="Arial" pitchFamily="34" charset="0"/>
              </a:rPr>
              <a:t>Informatics</a:t>
            </a:r>
            <a:r>
              <a:rPr lang="it-IT" dirty="0">
                <a:latin typeface="Arial" pitchFamily="34" charset="0"/>
                <a:cs typeface="Arial" pitchFamily="34" charset="0"/>
              </a:rPr>
              <a:t>  - </a:t>
            </a:r>
            <a:r>
              <a:rPr lang="it-IT" dirty="0" err="1">
                <a:latin typeface="Arial" pitchFamily="34" charset="0"/>
                <a:cs typeface="Arial" pitchFamily="34" charset="0"/>
              </a:rPr>
              <a:t>Programming</a:t>
            </a:r>
            <a:r>
              <a:rPr lang="it-IT" dirty="0">
                <a:latin typeface="Arial" pitchFamily="34" charset="0"/>
                <a:cs typeface="Arial" pitchFamily="34" charset="0"/>
              </a:rPr>
              <a:t> and </a:t>
            </a:r>
            <a:r>
              <a:rPr lang="it-IT" dirty="0" err="1">
                <a:latin typeface="Arial" pitchFamily="34" charset="0"/>
                <a:cs typeface="Arial" pitchFamily="34" charset="0"/>
              </a:rPr>
              <a:t>using</a:t>
            </a:r>
            <a:r>
              <a:rPr lang="it-IT" dirty="0">
                <a:latin typeface="Arial" pitchFamily="34" charset="0"/>
                <a:cs typeface="Arial" pitchFamily="34" charset="0"/>
              </a:rPr>
              <a:t> R</a:t>
            </a:r>
          </a:p>
        </p:txBody>
      </p:sp>
      <p:sp>
        <p:nvSpPr>
          <p:cNvPr id="7" name="Segnaposto numero diapositiva 2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C6182FC-1C34-DE4A-9EAC-E24BE6D1E839}" type="slidenum">
              <a:rPr lang="nb-NO">
                <a:latin typeface="Arial" pitchFamily="34" charset="0"/>
                <a:cs typeface="Arial" pitchFamily="34" charset="0"/>
              </a:rPr>
              <a:pPr/>
              <a:t>7</a:t>
            </a:fld>
            <a:endParaRPr lang="nb-NO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38201" y="1825626"/>
            <a:ext cx="4979276" cy="19000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666186" y="2988982"/>
            <a:ext cx="4687614" cy="33673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Freccia angolare in su 7"/>
          <p:cNvSpPr/>
          <p:nvPr/>
        </p:nvSpPr>
        <p:spPr>
          <a:xfrm flipV="1">
            <a:off x="6130159" y="2364828"/>
            <a:ext cx="2995448" cy="539202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 smtClean="0">
                <a:latin typeface="Arial" pitchFamily="34" charset="0"/>
                <a:cs typeface="Arial" pitchFamily="34" charset="0"/>
              </a:rPr>
              <a:t>R Script (I)</a:t>
            </a:r>
            <a:endParaRPr lang="it-IT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Segnaposto contenuto 4"/>
          <p:cNvSpPr>
            <a:spLocks noGrp="1"/>
          </p:cNvSpPr>
          <p:nvPr>
            <p:ph idx="1"/>
          </p:nvPr>
        </p:nvSpPr>
        <p:spPr>
          <a:xfrm>
            <a:off x="705677" y="1825625"/>
            <a:ext cx="11149991" cy="1947915"/>
          </a:xfrm>
        </p:spPr>
        <p:txBody>
          <a:bodyPr>
            <a:noAutofit/>
          </a:bodyPr>
          <a:lstStyle/>
          <a:p>
            <a:r>
              <a:rPr lang="en-US" sz="1600" dirty="0" smtClean="0">
                <a:latin typeface="Arial" pitchFamily="34" charset="0"/>
                <a:cs typeface="Arial" pitchFamily="34" charset="0"/>
              </a:rPr>
              <a:t>The usual </a:t>
            </a:r>
            <a:r>
              <a:rPr lang="en-US" sz="1600" dirty="0" err="1" smtClean="0">
                <a:latin typeface="Arial" pitchFamily="34" charset="0"/>
                <a:cs typeface="Arial" pitchFamily="34" charset="0"/>
              </a:rPr>
              <a:t>Rstudio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 screen has four windows: </a:t>
            </a:r>
          </a:p>
          <a:p>
            <a:pPr marL="342900" indent="-342900">
              <a:buFont typeface="+mj-lt"/>
              <a:buAutoNum type="arabicPeriod"/>
            </a:pPr>
            <a:r>
              <a:rPr lang="it-IT" sz="1600" dirty="0" smtClean="0">
                <a:latin typeface="Arial" pitchFamily="34" charset="0"/>
                <a:cs typeface="Arial" pitchFamily="34" charset="0"/>
              </a:rPr>
              <a:t>Console. </a:t>
            </a:r>
          </a:p>
          <a:p>
            <a:pPr marL="342900" indent="-342900">
              <a:buFont typeface="+mj-lt"/>
              <a:buAutoNum type="arabicPeriod"/>
            </a:pPr>
            <a:r>
              <a:rPr lang="it-IT" sz="1600" dirty="0" err="1" smtClean="0">
                <a:latin typeface="Arial" pitchFamily="34" charset="0"/>
                <a:cs typeface="Arial" pitchFamily="34" charset="0"/>
              </a:rPr>
              <a:t>Workspace</a:t>
            </a:r>
            <a:r>
              <a:rPr lang="it-IT" sz="1600" dirty="0" smtClean="0">
                <a:latin typeface="Arial" pitchFamily="34" charset="0"/>
                <a:cs typeface="Arial" pitchFamily="34" charset="0"/>
              </a:rPr>
              <a:t> and </a:t>
            </a:r>
            <a:r>
              <a:rPr lang="it-IT" sz="1600" dirty="0" err="1" smtClean="0">
                <a:latin typeface="Arial" pitchFamily="34" charset="0"/>
                <a:cs typeface="Arial" pitchFamily="34" charset="0"/>
              </a:rPr>
              <a:t>history</a:t>
            </a:r>
            <a:r>
              <a:rPr lang="it-IT" sz="1600" dirty="0" smtClean="0">
                <a:latin typeface="Arial" pitchFamily="34" charset="0"/>
                <a:cs typeface="Arial" pitchFamily="34" charset="0"/>
              </a:rPr>
              <a:t>.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 smtClean="0">
                <a:latin typeface="Arial" pitchFamily="34" charset="0"/>
                <a:cs typeface="Arial" pitchFamily="34" charset="0"/>
              </a:rPr>
              <a:t>Files, plots, packages and help.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 smtClean="0">
                <a:latin typeface="Arial" pitchFamily="34" charset="0"/>
                <a:cs typeface="Arial" pitchFamily="34" charset="0"/>
              </a:rPr>
              <a:t>The R script(s) and data view.  The R script is where you keep a record of your work. </a:t>
            </a:r>
          </a:p>
          <a:p>
            <a:pPr marL="342900" indent="-342900">
              <a:buFont typeface="+mj-lt"/>
              <a:buAutoNum type="arabicPeriod"/>
            </a:pPr>
            <a:endParaRPr lang="en-US" sz="1600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Segnaposto piè di pagina 1"/>
          <p:cNvSpPr>
            <a:spLocks noGrp="1"/>
          </p:cNvSpPr>
          <p:nvPr>
            <p:ph type="ftr" sz="quarter" idx="11"/>
          </p:nvPr>
        </p:nvSpPr>
        <p:spPr>
          <a:xfrm>
            <a:off x="705678" y="6356350"/>
            <a:ext cx="7447722" cy="365125"/>
          </a:xfrm>
        </p:spPr>
        <p:txBody>
          <a:bodyPr/>
          <a:lstStyle/>
          <a:p>
            <a:r>
              <a:rPr lang="it-IT" dirty="0">
                <a:latin typeface="Arial" pitchFamily="34" charset="0"/>
                <a:cs typeface="Arial" pitchFamily="34" charset="0"/>
              </a:rPr>
              <a:t>Claudio Sartori - </a:t>
            </a:r>
            <a:r>
              <a:rPr lang="it-IT" dirty="0" err="1">
                <a:latin typeface="Arial" pitchFamily="34" charset="0"/>
                <a:cs typeface="Arial" pitchFamily="34" charset="0"/>
              </a:rPr>
              <a:t>Informatics</a:t>
            </a:r>
            <a:r>
              <a:rPr lang="it-IT" dirty="0">
                <a:latin typeface="Arial" pitchFamily="34" charset="0"/>
                <a:cs typeface="Arial" pitchFamily="34" charset="0"/>
              </a:rPr>
              <a:t>  - </a:t>
            </a:r>
            <a:r>
              <a:rPr lang="it-IT" dirty="0" err="1">
                <a:latin typeface="Arial" pitchFamily="34" charset="0"/>
                <a:cs typeface="Arial" pitchFamily="34" charset="0"/>
              </a:rPr>
              <a:t>Programming</a:t>
            </a:r>
            <a:r>
              <a:rPr lang="it-IT" dirty="0">
                <a:latin typeface="Arial" pitchFamily="34" charset="0"/>
                <a:cs typeface="Arial" pitchFamily="34" charset="0"/>
              </a:rPr>
              <a:t> and </a:t>
            </a:r>
            <a:r>
              <a:rPr lang="it-IT" dirty="0" err="1">
                <a:latin typeface="Arial" pitchFamily="34" charset="0"/>
                <a:cs typeface="Arial" pitchFamily="34" charset="0"/>
              </a:rPr>
              <a:t>using</a:t>
            </a:r>
            <a:r>
              <a:rPr lang="it-IT" dirty="0">
                <a:latin typeface="Arial" pitchFamily="34" charset="0"/>
                <a:cs typeface="Arial" pitchFamily="34" charset="0"/>
              </a:rPr>
              <a:t> R</a:t>
            </a:r>
          </a:p>
        </p:txBody>
      </p:sp>
      <p:sp>
        <p:nvSpPr>
          <p:cNvPr id="7" name="Segnaposto numero diapositiva 2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C6182FC-1C34-DE4A-9EAC-E24BE6D1E839}" type="slidenum">
              <a:rPr lang="nb-NO">
                <a:latin typeface="Arial" pitchFamily="34" charset="0"/>
                <a:cs typeface="Arial" pitchFamily="34" charset="0"/>
              </a:rPr>
              <a:pPr/>
              <a:t>8</a:t>
            </a:fld>
            <a:endParaRPr lang="nb-NO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67831" y="3541946"/>
            <a:ext cx="9377855" cy="31899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>
                <a:latin typeface="Arial" pitchFamily="34" charset="0"/>
                <a:cs typeface="Arial" pitchFamily="34" charset="0"/>
              </a:rPr>
              <a:t>R Script (II)</a:t>
            </a:r>
            <a:endParaRPr lang="it-IT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Segnaposto contenuto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200" dirty="0" smtClean="0">
                <a:latin typeface="Arial" pitchFamily="34" charset="0"/>
                <a:cs typeface="Arial" pitchFamily="34" charset="0"/>
              </a:rPr>
              <a:t>To create a new R script you can either go to </a:t>
            </a:r>
            <a:r>
              <a:rPr lang="en-US" sz="2200" dirty="0" smtClean="0">
                <a:latin typeface="Courier New" pitchFamily="49" charset="0"/>
                <a:cs typeface="Courier New" pitchFamily="49" charset="0"/>
              </a:rPr>
              <a:t>File -&gt; New -&gt; R Script</a:t>
            </a:r>
            <a:r>
              <a:rPr lang="en-US" sz="2200" dirty="0" smtClean="0">
                <a:latin typeface="Arial" pitchFamily="34" charset="0"/>
                <a:cs typeface="Arial" pitchFamily="34" charset="0"/>
              </a:rPr>
              <a:t>, or click on the icon with the “+” sign and select “R Script”, or simply press </a:t>
            </a:r>
            <a:r>
              <a:rPr lang="en-US" sz="2200" dirty="0" err="1" smtClean="0">
                <a:latin typeface="Arial" pitchFamily="34" charset="0"/>
                <a:cs typeface="Arial" pitchFamily="34" charset="0"/>
              </a:rPr>
              <a:t>Ctrl+Shift+N</a:t>
            </a:r>
            <a:r>
              <a:rPr lang="en-US" sz="2200" dirty="0" smtClean="0">
                <a:latin typeface="Arial" pitchFamily="34" charset="0"/>
                <a:cs typeface="Arial" pitchFamily="34" charset="0"/>
              </a:rPr>
              <a:t>. Make sure to save the script. </a:t>
            </a:r>
            <a:endParaRPr lang="it-IT" sz="22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Segnaposto piè di pagina 1"/>
          <p:cNvSpPr>
            <a:spLocks noGrp="1"/>
          </p:cNvSpPr>
          <p:nvPr>
            <p:ph type="ftr" sz="quarter" idx="11"/>
          </p:nvPr>
        </p:nvSpPr>
        <p:spPr>
          <a:xfrm>
            <a:off x="705678" y="6356350"/>
            <a:ext cx="7447722" cy="365125"/>
          </a:xfrm>
        </p:spPr>
        <p:txBody>
          <a:bodyPr/>
          <a:lstStyle/>
          <a:p>
            <a:r>
              <a:rPr lang="it-IT" dirty="0">
                <a:latin typeface="Arial" pitchFamily="34" charset="0"/>
                <a:cs typeface="Arial" pitchFamily="34" charset="0"/>
              </a:rPr>
              <a:t>Claudio Sartori - </a:t>
            </a:r>
            <a:r>
              <a:rPr lang="it-IT" dirty="0" err="1">
                <a:latin typeface="Arial" pitchFamily="34" charset="0"/>
                <a:cs typeface="Arial" pitchFamily="34" charset="0"/>
              </a:rPr>
              <a:t>Informatics</a:t>
            </a:r>
            <a:r>
              <a:rPr lang="it-IT" dirty="0">
                <a:latin typeface="Arial" pitchFamily="34" charset="0"/>
                <a:cs typeface="Arial" pitchFamily="34" charset="0"/>
              </a:rPr>
              <a:t>  - </a:t>
            </a:r>
            <a:r>
              <a:rPr lang="it-IT" dirty="0" err="1">
                <a:latin typeface="Arial" pitchFamily="34" charset="0"/>
                <a:cs typeface="Arial" pitchFamily="34" charset="0"/>
              </a:rPr>
              <a:t>Programming</a:t>
            </a:r>
            <a:r>
              <a:rPr lang="it-IT" dirty="0">
                <a:latin typeface="Arial" pitchFamily="34" charset="0"/>
                <a:cs typeface="Arial" pitchFamily="34" charset="0"/>
              </a:rPr>
              <a:t> and </a:t>
            </a:r>
            <a:r>
              <a:rPr lang="it-IT" dirty="0" err="1">
                <a:latin typeface="Arial" pitchFamily="34" charset="0"/>
                <a:cs typeface="Arial" pitchFamily="34" charset="0"/>
              </a:rPr>
              <a:t>using</a:t>
            </a:r>
            <a:r>
              <a:rPr lang="it-IT" dirty="0">
                <a:latin typeface="Arial" pitchFamily="34" charset="0"/>
                <a:cs typeface="Arial" pitchFamily="34" charset="0"/>
              </a:rPr>
              <a:t> R</a:t>
            </a:r>
          </a:p>
        </p:txBody>
      </p:sp>
      <p:sp>
        <p:nvSpPr>
          <p:cNvPr id="7" name="Segnaposto numero diapositiva 2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C6182FC-1C34-DE4A-9EAC-E24BE6D1E839}" type="slidenum">
              <a:rPr lang="nb-NO">
                <a:latin typeface="Arial" pitchFamily="34" charset="0"/>
                <a:cs typeface="Arial" pitchFamily="34" charset="0"/>
              </a:rPr>
              <a:pPr/>
              <a:t>9</a:t>
            </a:fld>
            <a:endParaRPr lang="nb-NO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81048" y="2851628"/>
            <a:ext cx="8276897" cy="38698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CasellaDiTesto 7"/>
          <p:cNvSpPr txBox="1"/>
          <p:nvPr/>
        </p:nvSpPr>
        <p:spPr>
          <a:xfrm>
            <a:off x="2869324" y="4761186"/>
            <a:ext cx="654269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Arial" pitchFamily="34" charset="0"/>
                <a:cs typeface="Arial" pitchFamily="34" charset="0"/>
              </a:rPr>
              <a:t>Here you can type R commands and run them. Just leave the cursor anywhere on the line where the command is and press Ctrl-R or click on the ‘Run’ icon above. Output will appear in the console below. </a:t>
            </a:r>
            <a:endParaRPr lang="it-IT" sz="20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9" name="Connettore 2 8"/>
          <p:cNvCxnSpPr/>
          <p:nvPr/>
        </p:nvCxnSpPr>
        <p:spPr>
          <a:xfrm flipV="1">
            <a:off x="7173310" y="4173414"/>
            <a:ext cx="567559" cy="587772"/>
          </a:xfrm>
          <a:prstGeom prst="straightConnector1">
            <a:avLst/>
          </a:prstGeom>
          <a:ln w="571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formatics_wide" id="{E2B99E26-2289-5D46-AC4C-DE009D56DCBC}" vid="{EBADDAE8-0682-3046-BBFD-495CD8451855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366</TotalTime>
  <Words>1142</Words>
  <Application>Microsoft Macintosh PowerPoint</Application>
  <PresentationFormat>Widescreen</PresentationFormat>
  <Paragraphs>138</Paragraphs>
  <Slides>49</Slides>
  <Notes>2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49</vt:i4>
      </vt:variant>
    </vt:vector>
  </HeadingPairs>
  <TitlesOfParts>
    <vt:vector size="54" baseType="lpstr">
      <vt:lpstr>Calibri</vt:lpstr>
      <vt:lpstr>Courier New</vt:lpstr>
      <vt:lpstr>Verdana</vt:lpstr>
      <vt:lpstr>Arial</vt:lpstr>
      <vt:lpstr>Tema di Office</vt:lpstr>
      <vt:lpstr>Claudio Sartori  Department of Computer Science and Engineering claudio.sartori@unibo.it https://www.unibo.it/sitoweb/claudio.sartori/  slides © Pearsons – Fluency with Information Technology – Snyder – Ch.09</vt:lpstr>
      <vt:lpstr>Introduction</vt:lpstr>
      <vt:lpstr>RStudio screen</vt:lpstr>
      <vt:lpstr>Workspace tab</vt:lpstr>
      <vt:lpstr>History tab</vt:lpstr>
      <vt:lpstr>Setting a default working directory </vt:lpstr>
      <vt:lpstr>Changing the working directory </vt:lpstr>
      <vt:lpstr>R Script (I)</vt:lpstr>
      <vt:lpstr>R Script (II)</vt:lpstr>
      <vt:lpstr>Packages tab </vt:lpstr>
      <vt:lpstr>Installing a package</vt:lpstr>
      <vt:lpstr>R Basics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Vectors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Matrices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</vt:vector>
  </TitlesOfParts>
  <Manager>Claudio Sartori</Manager>
  <Company/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Operation Principles</dc:title>
  <dc:subject/>
  <dc:creator>Lawrence Snyder</dc:creator>
  <cp:keywords/>
  <dc:description/>
  <cp:lastModifiedBy>Claudio Sartori</cp:lastModifiedBy>
  <cp:revision>39</cp:revision>
  <cp:lastPrinted>2016-02-12T16:00:36Z</cp:lastPrinted>
  <dcterms:created xsi:type="dcterms:W3CDTF">2016-02-11T16:16:37Z</dcterms:created>
  <dcterms:modified xsi:type="dcterms:W3CDTF">2016-03-02T07:18:38Z</dcterms:modified>
  <cp:category/>
</cp:coreProperties>
</file>